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37"/>
    <a:srgbClr val="CFE3DC"/>
    <a:srgbClr val="03A16C"/>
    <a:srgbClr val="1F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D8AF9-24CE-59B6-D4D6-83EF057B10B4}" v="10" dt="2025-11-23T23:34:21.247"/>
    <p1510:client id="{1C5932D5-5196-62CD-20BC-415C8E2AF67A}" v="54" dt="2025-11-23T23:06:46.233"/>
    <p1510:client id="{CB24E804-64FA-F3BD-CA26-428313763CFB}" v="13" dt="2025-11-24T00:16:34.587"/>
    <p1510:client id="{D4E0E8E8-0FED-0F90-69DA-CEDEE6ECBAAA}" v="23" dt="2025-11-24T01:17:48.2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wgtn.ac.nz/study/programmes-courses/VicStar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ea typeface="+mj-lt"/>
                <a:cs typeface="+mj-lt"/>
              </a:rPr>
              <a:t>Victoria University Information session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solidFill>
                  <a:schemeClr val="bg1"/>
                </a:solidFill>
              </a:rPr>
              <a:t>VicStart</a:t>
            </a:r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Variety studied</a:t>
            </a:r>
          </a:p>
          <a:p>
            <a:r>
              <a:rPr lang="en-US" dirty="0">
                <a:solidFill>
                  <a:schemeClr val="bg1"/>
                </a:solidFill>
              </a:rPr>
              <a:t>Varied success</a:t>
            </a:r>
          </a:p>
          <a:p>
            <a:endParaRPr lang="en-US" dirty="0"/>
          </a:p>
        </p:txBody>
      </p:sp>
      <p:pic>
        <p:nvPicPr>
          <p:cNvPr id="4" name="Picture 3" descr="File:Vuw-logo.png">
            <a:extLst>
              <a:ext uri="{FF2B5EF4-FFF2-40B4-BE49-F238E27FC236}">
                <a16:creationId xmlns:a16="http://schemas.microsoft.com/office/drawing/2014/main" id="{6D5CB816-14B4-20AE-B4B0-7C6C1758B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188" y="5948594"/>
            <a:ext cx="29813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FF407-1BEE-24B7-9EA2-DBCB7ECF001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5337"/>
          </a:solidFill>
        </p:spPr>
        <p:txBody>
          <a:bodyPr/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latin typeface="Aptos"/>
              </a:rPr>
              <a:t>Have a student looking to get university papers under their belt?</a:t>
            </a:r>
            <a:r>
              <a:rPr lang="en-US" b="1" dirty="0">
                <a:solidFill>
                  <a:schemeClr val="bg1"/>
                </a:solidFill>
              </a:rPr>
              <a:t> 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4FE1A-8BA9-C288-4A73-DA136EBC593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CFE3DC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VicStart</a:t>
            </a:r>
            <a:r>
              <a:rPr lang="en-US" dirty="0"/>
              <a:t> program allows students to complete university papers while they are still at school.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We, the school of Mathematics and Statistics (SMS), have two courses you might not know about</a:t>
            </a:r>
            <a:endParaRPr lang="en-US"/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457200" indent="-457200"/>
            <a:r>
              <a:rPr lang="en-US" dirty="0">
                <a:solidFill>
                  <a:srgbClr val="000000"/>
                </a:solidFill>
              </a:rPr>
              <a:t>Math 161</a:t>
            </a:r>
          </a:p>
          <a:p>
            <a:pPr marL="457200" indent="-457200"/>
            <a:r>
              <a:rPr lang="en-US" dirty="0">
                <a:solidFill>
                  <a:srgbClr val="000000"/>
                </a:solidFill>
              </a:rPr>
              <a:t>Stat 193</a:t>
            </a:r>
          </a:p>
        </p:txBody>
      </p:sp>
    </p:spTree>
    <p:extLst>
      <p:ext uri="{BB962C8B-B14F-4D97-AF65-F5344CB8AC3E}">
        <p14:creationId xmlns:p14="http://schemas.microsoft.com/office/powerpoint/2010/main" val="1963376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EC0570-C1E2-749D-9DFA-5938E2282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E90E9-4ABF-660C-018D-0DD3E9C58A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5337"/>
          </a:solidFill>
        </p:spPr>
        <p:txBody>
          <a:bodyPr/>
          <a:lstStyle/>
          <a:p>
            <a:pPr algn="ctr"/>
            <a:r>
              <a:rPr lang="en-US" sz="3600" b="1" i="1" dirty="0" err="1">
                <a:solidFill>
                  <a:schemeClr val="bg1"/>
                </a:solidFill>
                <a:latin typeface="Aptos"/>
              </a:rPr>
              <a:t>VicStart</a:t>
            </a:r>
            <a:r>
              <a:rPr lang="en-US" sz="3600" b="1" i="1" dirty="0">
                <a:solidFill>
                  <a:schemeClr val="bg1"/>
                </a:solidFill>
                <a:latin typeface="Aptos"/>
              </a:rPr>
              <a:t> - Introduction by Glenn Horsfall</a:t>
            </a:r>
            <a:r>
              <a:rPr lang="en-US" b="1" dirty="0">
                <a:solidFill>
                  <a:schemeClr val="bg1"/>
                </a:solidFill>
              </a:rPr>
              <a:t> 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8BCD0-D67A-F687-CA3A-1BE896B64CB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CFE3DC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00000"/>
                </a:solidFill>
                <a:ea typeface="+mn-lt"/>
                <a:cs typeface="+mn-lt"/>
                <a:hlinkClick r:id="rId2"/>
              </a:rPr>
              <a:t>https://www.wgtn.ac.nz/study/programmes-courses/VicStart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screenshot of a web page&#10;&#10;AI-generated content may be incorrect.">
            <a:extLst>
              <a:ext uri="{FF2B5EF4-FFF2-40B4-BE49-F238E27FC236}">
                <a16:creationId xmlns:a16="http://schemas.microsoft.com/office/drawing/2014/main" id="{13F20BA5-73A6-1740-E825-9644FDD5A3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4" b="1667"/>
          <a:stretch>
            <a:fillRect/>
          </a:stretch>
        </p:blipFill>
        <p:spPr>
          <a:xfrm>
            <a:off x="829985" y="2281467"/>
            <a:ext cx="4851892" cy="3916578"/>
          </a:xfrm>
          <a:prstGeom prst="rect">
            <a:avLst/>
          </a:prstGeom>
        </p:spPr>
      </p:pic>
      <p:pic>
        <p:nvPicPr>
          <p:cNvPr id="5" name="Picture 4" descr="A qr code with a dinosaur&#10;&#10;AI-generated content may be incorrect.">
            <a:extLst>
              <a:ext uri="{FF2B5EF4-FFF2-40B4-BE49-F238E27FC236}">
                <a16:creationId xmlns:a16="http://schemas.microsoft.com/office/drawing/2014/main" id="{9D4CC225-A989-8912-0BDB-6569CDA45D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202" b="1101"/>
          <a:stretch>
            <a:fillRect/>
          </a:stretch>
        </p:blipFill>
        <p:spPr>
          <a:xfrm>
            <a:off x="7534107" y="2281810"/>
            <a:ext cx="3899322" cy="391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30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05497-C269-B66F-A5D1-A9E30B866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0" y="182245"/>
            <a:ext cx="10515600" cy="1325563"/>
          </a:xfrm>
          <a:solidFill>
            <a:srgbClr val="005337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Math 161- Discrete Math and Logic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4A40B-A6C2-D41E-B28B-CDE012710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642745"/>
            <a:ext cx="5902960" cy="4483418"/>
          </a:xfrm>
          <a:solidFill>
            <a:srgbClr val="CFE3DC"/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Runs:</a:t>
            </a:r>
            <a:r>
              <a:rPr lang="en-US" dirty="0"/>
              <a:t> Feb-May </a:t>
            </a:r>
            <a:endParaRPr lang="en-US"/>
          </a:p>
          <a:p>
            <a:pPr marL="0" indent="0">
              <a:buNone/>
            </a:pPr>
            <a:r>
              <a:rPr lang="en-US" dirty="0"/>
              <a:t>(our trimester one)</a:t>
            </a:r>
          </a:p>
          <a:p>
            <a:pPr marL="0" indent="0">
              <a:buNone/>
            </a:pPr>
            <a:r>
              <a:rPr lang="en-US" b="1" dirty="0"/>
              <a:t>Content:</a:t>
            </a:r>
          </a:p>
          <a:p>
            <a:pPr marL="457200" indent="-457200"/>
            <a:r>
              <a:rPr lang="en-US" dirty="0"/>
              <a:t>Logic and proofs.</a:t>
            </a:r>
          </a:p>
          <a:p>
            <a:pPr marL="457200" indent="-457200"/>
            <a:r>
              <a:rPr lang="en-US" dirty="0"/>
              <a:t>Induction</a:t>
            </a:r>
          </a:p>
          <a:p>
            <a:pPr marL="457200" indent="-457200"/>
            <a:r>
              <a:rPr lang="en-US" dirty="0"/>
              <a:t>Graph theory</a:t>
            </a:r>
          </a:p>
          <a:p>
            <a:pPr marL="457200" indent="-457200"/>
            <a:r>
              <a:rPr lang="en-US" dirty="0"/>
              <a:t>Number theory</a:t>
            </a:r>
          </a:p>
          <a:p>
            <a:pPr marL="457200" indent="-457200"/>
            <a:r>
              <a:rPr lang="en-US" dirty="0"/>
              <a:t>Functions and relations</a:t>
            </a:r>
          </a:p>
          <a:p>
            <a:pPr marL="457200" indent="-457200"/>
            <a:r>
              <a:rPr lang="en-US" dirty="0"/>
              <a:t>Counting</a:t>
            </a:r>
          </a:p>
        </p:txBody>
      </p:sp>
      <p:pic>
        <p:nvPicPr>
          <p:cNvPr id="6" name="Picture 5" descr="A person climbing a ladder&#10;&#10;AI-generated content may be incorrect.">
            <a:extLst>
              <a:ext uri="{FF2B5EF4-FFF2-40B4-BE49-F238E27FC236}">
                <a16:creationId xmlns:a16="http://schemas.microsoft.com/office/drawing/2014/main" id="{11155330-0ABA-A5B4-23C6-37D63CD8AE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69" r="3957" b="69"/>
          <a:stretch>
            <a:fillRect/>
          </a:stretch>
        </p:blipFill>
        <p:spPr>
          <a:xfrm>
            <a:off x="7676496" y="1500505"/>
            <a:ext cx="2711538" cy="462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7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F5C90-1028-687C-E35E-A9DCBE3F8B6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5337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Stat 193 – Applied Statistics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E9949-09DF-601B-CE19-522C7B543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6745"/>
            <a:ext cx="5923280" cy="4351338"/>
          </a:xfrm>
          <a:solidFill>
            <a:srgbClr val="CFE3DC"/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Runs:</a:t>
            </a:r>
            <a:r>
              <a:rPr lang="en-US" dirty="0"/>
              <a:t> Feb-May, July-Oct and Nov-Dec </a:t>
            </a:r>
          </a:p>
          <a:p>
            <a:pPr marL="0" indent="0">
              <a:buNone/>
            </a:pPr>
            <a:r>
              <a:rPr lang="en-US" dirty="0"/>
              <a:t>(Runs in all 3 of our trimesters)</a:t>
            </a:r>
          </a:p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Content:</a:t>
            </a:r>
          </a:p>
          <a:p>
            <a:r>
              <a:rPr lang="en-US" dirty="0">
                <a:ea typeface="+mn-lt"/>
                <a:cs typeface="+mn-lt"/>
              </a:rPr>
              <a:t>Data display and inference</a:t>
            </a:r>
          </a:p>
          <a:p>
            <a:r>
              <a:rPr lang="en-US" dirty="0">
                <a:ea typeface="+mn-lt"/>
                <a:cs typeface="+mn-lt"/>
              </a:rPr>
              <a:t>Probability</a:t>
            </a:r>
          </a:p>
          <a:p>
            <a:r>
              <a:rPr lang="en-US" dirty="0">
                <a:ea typeface="+mn-lt"/>
                <a:cs typeface="+mn-lt"/>
              </a:rPr>
              <a:t>Estimation and confidence intervals </a:t>
            </a:r>
          </a:p>
          <a:p>
            <a:r>
              <a:rPr lang="en-US" dirty="0">
                <a:ea typeface="+mn-lt"/>
                <a:cs typeface="+mn-lt"/>
              </a:rPr>
              <a:t>Hypothesis testing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Comparison of means</a:t>
            </a:r>
          </a:p>
          <a:p>
            <a:r>
              <a:rPr lang="en-US" dirty="0">
                <a:ea typeface="+mn-lt"/>
                <a:cs typeface="+mn-lt"/>
              </a:rPr>
              <a:t>Linear regression and correlation</a:t>
            </a:r>
          </a:p>
          <a:p>
            <a:r>
              <a:rPr lang="en-US" dirty="0">
                <a:ea typeface="+mn-lt"/>
                <a:cs typeface="+mn-lt"/>
              </a:rPr>
              <a:t>Analysis of variance (ANOVA)</a:t>
            </a:r>
            <a:endParaRPr lang="en-US" dirty="0"/>
          </a:p>
        </p:txBody>
      </p:sp>
      <p:pic>
        <p:nvPicPr>
          <p:cNvPr id="5" name="Picture 4" descr="A cartoon of stick figures talking to each other&#10;&#10;AI-generated content may be incorrect.">
            <a:extLst>
              <a:ext uri="{FF2B5EF4-FFF2-40B4-BE49-F238E27FC236}">
                <a16:creationId xmlns:a16="http://schemas.microsoft.com/office/drawing/2014/main" id="{CAA7156C-CBFC-7DCD-C71F-7F13585F6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733" y="3106737"/>
            <a:ext cx="4798695" cy="193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6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2A93-FD8D-DA44-0AD3-5463A7A28E4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5337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Student success advisors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3F241-F524-3F77-061A-0C2657F5C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517" y="2206625"/>
            <a:ext cx="5599771" cy="3260251"/>
          </a:xfrm>
          <a:solidFill>
            <a:srgbClr val="CFE3DC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Students are assigned a student success advisor.</a:t>
            </a:r>
          </a:p>
          <a:p>
            <a:pPr marL="0" indent="0">
              <a:buNone/>
            </a:pPr>
            <a:r>
              <a:rPr lang="en-US" dirty="0"/>
              <a:t>They help students to navigate the university's processes and people.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mailto:info@vuw.ac.nz</a:t>
            </a:r>
          </a:p>
        </p:txBody>
      </p:sp>
      <p:pic>
        <p:nvPicPr>
          <p:cNvPr id="4" name="Picture 3" descr="A room with a large projector screen&#10;&#10;AI-generated content may be incorrect.">
            <a:extLst>
              <a:ext uri="{FF2B5EF4-FFF2-40B4-BE49-F238E27FC236}">
                <a16:creationId xmlns:a16="http://schemas.microsoft.com/office/drawing/2014/main" id="{111C0588-95AE-7B67-C5FA-399169393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949" y="2202229"/>
            <a:ext cx="4878025" cy="325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42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olorful paper objects&#10;&#10;AI-generated content may be incorrect.">
            <a:extLst>
              <a:ext uri="{FF2B5EF4-FFF2-40B4-BE49-F238E27FC236}">
                <a16:creationId xmlns:a16="http://schemas.microsoft.com/office/drawing/2014/main" id="{64111C99-D92C-B6E5-4B59-902470D75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" y="3152141"/>
            <a:ext cx="12183534" cy="3703319"/>
          </a:xfrm>
          <a:prstGeom prst="rect">
            <a:avLst/>
          </a:prstGeom>
        </p:spPr>
      </p:pic>
      <p:pic>
        <p:nvPicPr>
          <p:cNvPr id="4" name="Picture 3" descr="A close up of a graph&#10;&#10;AI-generated content may be incorrect.">
            <a:extLst>
              <a:ext uri="{FF2B5EF4-FFF2-40B4-BE49-F238E27FC236}">
                <a16:creationId xmlns:a16="http://schemas.microsoft.com/office/drawing/2014/main" id="{2D3B1E90-850A-DCD3-F7E1-90EA14AC3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93" y="-550333"/>
            <a:ext cx="12183534" cy="3703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B5FCBF-395C-D5DD-76D0-8204E50996C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5337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SMS majors</a:t>
            </a:r>
            <a:r>
              <a:rPr lang="en-US" dirty="0"/>
              <a:t>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7888D-76C1-5F24-B91D-02F9F1D2D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945"/>
            <a:ext cx="10515600" cy="4351338"/>
          </a:xfrm>
          <a:solidFill>
            <a:srgbClr val="CFE3DC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Our school manages three majors, Data Science, Mathematics and Statistics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Data science fits in with many other majors, preparing students for the modern world of big data!</a:t>
            </a:r>
          </a:p>
          <a:p>
            <a:r>
              <a:rPr lang="en-US" dirty="0"/>
              <a:t>Mathematics has a range of areas students can navigate towards, the freedom to choose their specialties.</a:t>
            </a:r>
          </a:p>
          <a:p>
            <a:r>
              <a:rPr lang="en-US" dirty="0"/>
              <a:t>Statistics helps students interpret and draw conclusions from the information all around us.</a:t>
            </a:r>
          </a:p>
        </p:txBody>
      </p:sp>
    </p:spTree>
    <p:extLst>
      <p:ext uri="{BB962C8B-B14F-4D97-AF65-F5344CB8AC3E}">
        <p14:creationId xmlns:p14="http://schemas.microsoft.com/office/powerpoint/2010/main" val="905697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Victoria University Information session</vt:lpstr>
      <vt:lpstr>Have a student looking to get university papers under their belt? </vt:lpstr>
      <vt:lpstr>VicStart - Introduction by Glenn Horsfall </vt:lpstr>
      <vt:lpstr>Math 161- Discrete Math and Logic</vt:lpstr>
      <vt:lpstr>Stat 193 – Applied Statistics</vt:lpstr>
      <vt:lpstr>Student success advisors</vt:lpstr>
      <vt:lpstr>SMS majors 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424</cp:revision>
  <dcterms:created xsi:type="dcterms:W3CDTF">2025-11-18T23:53:37Z</dcterms:created>
  <dcterms:modified xsi:type="dcterms:W3CDTF">2025-11-30T21:52:08Z</dcterms:modified>
</cp:coreProperties>
</file>