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61" r:id="rId6"/>
    <p:sldId id="330" r:id="rId7"/>
    <p:sldId id="726" r:id="rId8"/>
    <p:sldId id="328" r:id="rId9"/>
    <p:sldId id="727" r:id="rId10"/>
    <p:sldId id="728" r:id="rId11"/>
    <p:sldId id="734" r:id="rId12"/>
    <p:sldId id="729" r:id="rId13"/>
    <p:sldId id="730" r:id="rId14"/>
    <p:sldId id="731" r:id="rId15"/>
    <p:sldId id="732" r:id="rId16"/>
    <p:sldId id="733" r:id="rId17"/>
    <p:sldId id="33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EB2EF3-A701-4E76-9BAD-7384B99FB995}" v="10" dt="2025-11-24T22:26:00.0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5" autoAdjust="0"/>
    <p:restoredTop sz="94620" autoAdjust="0"/>
  </p:normalViewPr>
  <p:slideViewPr>
    <p:cSldViewPr snapToGrid="0">
      <p:cViewPr varScale="1">
        <p:scale>
          <a:sx n="97" d="100"/>
          <a:sy n="97" d="100"/>
        </p:scale>
        <p:origin x="13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20" d="100"/>
          <a:sy n="120" d="100"/>
        </p:scale>
        <p:origin x="1467" y="-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Newsom" userId="e2fa091b-3857-49fa-9700-30620455b842" providerId="ADAL" clId="{DCC27C6E-6DFD-4B2C-8191-487324D7C7F9}"/>
    <pc:docChg chg="custSel addSld modSld">
      <pc:chgData name="Paul Newsom" userId="e2fa091b-3857-49fa-9700-30620455b842" providerId="ADAL" clId="{DCC27C6E-6DFD-4B2C-8191-487324D7C7F9}" dt="2025-11-24T23:57:01.156" v="84" actId="113"/>
      <pc:docMkLst>
        <pc:docMk/>
      </pc:docMkLst>
      <pc:sldChg chg="addSp delSp modSp mod">
        <pc:chgData name="Paul Newsom" userId="e2fa091b-3857-49fa-9700-30620455b842" providerId="ADAL" clId="{DCC27C6E-6DFD-4B2C-8191-487324D7C7F9}" dt="2025-11-24T20:44:39.057" v="38" actId="14100"/>
        <pc:sldMkLst>
          <pc:docMk/>
          <pc:sldMk cId="3706113276" sldId="328"/>
        </pc:sldMkLst>
        <pc:picChg chg="add mod">
          <ac:chgData name="Paul Newsom" userId="e2fa091b-3857-49fa-9700-30620455b842" providerId="ADAL" clId="{DCC27C6E-6DFD-4B2C-8191-487324D7C7F9}" dt="2025-11-24T20:44:39.057" v="38" actId="14100"/>
          <ac:picMkLst>
            <pc:docMk/>
            <pc:sldMk cId="3706113276" sldId="328"/>
            <ac:picMk id="3" creationId="{E052619C-1EC4-AFB3-082A-A96B7D4E65FE}"/>
          </ac:picMkLst>
        </pc:picChg>
        <pc:picChg chg="del">
          <ac:chgData name="Paul Newsom" userId="e2fa091b-3857-49fa-9700-30620455b842" providerId="ADAL" clId="{DCC27C6E-6DFD-4B2C-8191-487324D7C7F9}" dt="2025-11-24T20:44:15.377" v="33" actId="478"/>
          <ac:picMkLst>
            <pc:docMk/>
            <pc:sldMk cId="3706113276" sldId="328"/>
            <ac:picMk id="4" creationId="{09229DFA-8473-3C7E-41D7-BA8C9BBBBDC7}"/>
          </ac:picMkLst>
        </pc:picChg>
      </pc:sldChg>
      <pc:sldChg chg="addSp delSp modSp mod addAnim delAnim modAnim">
        <pc:chgData name="Paul Newsom" userId="e2fa091b-3857-49fa-9700-30620455b842" providerId="ADAL" clId="{DCC27C6E-6DFD-4B2C-8191-487324D7C7F9}" dt="2025-11-24T20:32:03.272" v="32"/>
        <pc:sldMkLst>
          <pc:docMk/>
          <pc:sldMk cId="1313742186" sldId="727"/>
        </pc:sldMkLst>
        <pc:picChg chg="add mod">
          <ac:chgData name="Paul Newsom" userId="e2fa091b-3857-49fa-9700-30620455b842" providerId="ADAL" clId="{DCC27C6E-6DFD-4B2C-8191-487324D7C7F9}" dt="2025-11-24T20:27:00.265" v="21" actId="1076"/>
          <ac:picMkLst>
            <pc:docMk/>
            <pc:sldMk cId="1313742186" sldId="727"/>
            <ac:picMk id="4" creationId="{F4F67564-AE0D-EF9D-B68E-A39C27C08702}"/>
          </ac:picMkLst>
        </pc:picChg>
        <pc:picChg chg="del">
          <ac:chgData name="Paul Newsom" userId="e2fa091b-3857-49fa-9700-30620455b842" providerId="ADAL" clId="{DCC27C6E-6DFD-4B2C-8191-487324D7C7F9}" dt="2025-11-24T20:23:56.850" v="0" actId="478"/>
          <ac:picMkLst>
            <pc:docMk/>
            <pc:sldMk cId="1313742186" sldId="727"/>
            <ac:picMk id="5" creationId="{8119E952-23A2-7B6D-01B3-471CE762D469}"/>
          </ac:picMkLst>
        </pc:picChg>
        <pc:picChg chg="add mod">
          <ac:chgData name="Paul Newsom" userId="e2fa091b-3857-49fa-9700-30620455b842" providerId="ADAL" clId="{DCC27C6E-6DFD-4B2C-8191-487324D7C7F9}" dt="2025-11-24T20:27:10.066" v="22" actId="1076"/>
          <ac:picMkLst>
            <pc:docMk/>
            <pc:sldMk cId="1313742186" sldId="727"/>
            <ac:picMk id="7" creationId="{029F67AA-3A4D-3C94-7DFA-0E7356688049}"/>
          </ac:picMkLst>
        </pc:picChg>
        <pc:picChg chg="add mod">
          <ac:chgData name="Paul Newsom" userId="e2fa091b-3857-49fa-9700-30620455b842" providerId="ADAL" clId="{DCC27C6E-6DFD-4B2C-8191-487324D7C7F9}" dt="2025-11-24T20:29:15.551" v="23" actId="1076"/>
          <ac:picMkLst>
            <pc:docMk/>
            <pc:sldMk cId="1313742186" sldId="727"/>
            <ac:picMk id="9" creationId="{8853D48A-95F5-FCDC-0BC0-67D55D20CF45}"/>
          </ac:picMkLst>
        </pc:picChg>
      </pc:sldChg>
      <pc:sldChg chg="addSp modSp mod">
        <pc:chgData name="Paul Newsom" userId="e2fa091b-3857-49fa-9700-30620455b842" providerId="ADAL" clId="{DCC27C6E-6DFD-4B2C-8191-487324D7C7F9}" dt="2025-11-24T23:57:01.156" v="84" actId="113"/>
        <pc:sldMkLst>
          <pc:docMk/>
          <pc:sldMk cId="3288751626" sldId="731"/>
        </pc:sldMkLst>
        <pc:spChg chg="add mod">
          <ac:chgData name="Paul Newsom" userId="e2fa091b-3857-49fa-9700-30620455b842" providerId="ADAL" clId="{DCC27C6E-6DFD-4B2C-8191-487324D7C7F9}" dt="2025-11-24T23:57:01.156" v="84" actId="113"/>
          <ac:spMkLst>
            <pc:docMk/>
            <pc:sldMk cId="3288751626" sldId="731"/>
            <ac:spMk id="2" creationId="{95FD58BE-7136-2788-FAF7-E281CC51FB65}"/>
          </ac:spMkLst>
        </pc:spChg>
      </pc:sldChg>
      <pc:sldChg chg="addSp modSp new mod">
        <pc:chgData name="Paul Newsom" userId="e2fa091b-3857-49fa-9700-30620455b842" providerId="ADAL" clId="{DCC27C6E-6DFD-4B2C-8191-487324D7C7F9}" dt="2025-11-24T22:26:39.973" v="59" actId="1076"/>
        <pc:sldMkLst>
          <pc:docMk/>
          <pc:sldMk cId="1337580317" sldId="734"/>
        </pc:sldMkLst>
        <pc:picChg chg="add mod">
          <ac:chgData name="Paul Newsom" userId="e2fa091b-3857-49fa-9700-30620455b842" providerId="ADAL" clId="{DCC27C6E-6DFD-4B2C-8191-487324D7C7F9}" dt="2025-11-24T22:25:41.216" v="43" actId="1076"/>
          <ac:picMkLst>
            <pc:docMk/>
            <pc:sldMk cId="1337580317" sldId="734"/>
            <ac:picMk id="3" creationId="{3076A406-C4E6-F8EC-4199-B23314E75426}"/>
          </ac:picMkLst>
        </pc:picChg>
        <pc:picChg chg="add mod">
          <ac:chgData name="Paul Newsom" userId="e2fa091b-3857-49fa-9700-30620455b842" providerId="ADAL" clId="{DCC27C6E-6DFD-4B2C-8191-487324D7C7F9}" dt="2025-11-24T22:26:32.446" v="58" actId="1076"/>
          <ac:picMkLst>
            <pc:docMk/>
            <pc:sldMk cId="1337580317" sldId="734"/>
            <ac:picMk id="5" creationId="{05ECACDE-2E7E-550A-4F69-2F6737D9AE1A}"/>
          </ac:picMkLst>
        </pc:picChg>
        <pc:picChg chg="add mod">
          <ac:chgData name="Paul Newsom" userId="e2fa091b-3857-49fa-9700-30620455b842" providerId="ADAL" clId="{DCC27C6E-6DFD-4B2C-8191-487324D7C7F9}" dt="2025-11-24T22:26:39.973" v="59" actId="1076"/>
          <ac:picMkLst>
            <pc:docMk/>
            <pc:sldMk cId="1337580317" sldId="734"/>
            <ac:picMk id="7" creationId="{544C1B59-E8C5-F7A7-6E27-3C1D071F18C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CAFF5-6F18-41F9-95C2-DBEB91D22302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6F8D5-69AC-41B2-A654-62B4A6378B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165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eyadviceservice.org.uk/en/static/adult-money-habits-are-set-by-the-age-of-seven-years-old-shows-new-study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6F8D5-69AC-41B2-A654-62B4A6378BC7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7217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NZ" sz="900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Research shows that adult money habits are being formed by the time children reach the age of seven.  </a:t>
            </a:r>
          </a:p>
          <a:p>
            <a:r>
              <a:rPr lang="en-NZ" u="sng" dirty="0">
                <a:hlinkClick r:id="rId3"/>
              </a:rPr>
              <a:t>https://www.moneyadviceservice.org.uk/en/static/adult-money-habits-are-set-by-the-age-of-seven-years-old-shows-new-study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897E4-E45D-4C3B-80DE-A5C61152DB75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683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6F8D5-69AC-41B2-A654-62B4A6378BC7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2000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6F8D5-69AC-41B2-A654-62B4A6378BC7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0735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6F8D5-69AC-41B2-A654-62B4A6378BC7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376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>
            <a:lumMod val="20000"/>
            <a:lumOff val="8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609"/>
            <a:ext cx="12192000" cy="6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5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1">
            <a:lumMod val="20000"/>
            <a:lumOff val="8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6">
            <a:extLst>
              <a:ext uri="{FF2B5EF4-FFF2-40B4-BE49-F238E27FC236}">
                <a16:creationId xmlns:a16="http://schemas.microsoft.com/office/drawing/2014/main" id="{87C5F02E-3D72-4295-88B2-C53E46574895}"/>
              </a:ext>
            </a:extLst>
          </p:cNvPr>
          <p:cNvSpPr>
            <a:spLocks noGrp="1"/>
          </p:cNvSpPr>
          <p:nvPr userDrawn="1"/>
        </p:nvSpPr>
        <p:spPr>
          <a:xfrm>
            <a:off x="1339118" y="3888770"/>
            <a:ext cx="9144000" cy="912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CCB94C-A491-4949-84D9-D4FBF8B184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888" y="307022"/>
            <a:ext cx="11236223" cy="2734127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7D2700-4CDF-4B05-A699-DF793937C2C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79525" y="3649663"/>
            <a:ext cx="9917113" cy="1055687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/>
              <a:t>Click to edit presentation name</a:t>
            </a:r>
            <a:endParaRPr lang="en-NZ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5E6265A2-8749-4E32-A3FE-16439D75116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39118" y="5040518"/>
            <a:ext cx="9917113" cy="1055687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/>
              <a:t>Click to edit your name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6082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B3B6B5-50B6-4821-A89A-9EF2B4AD4A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0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6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E175-72BA-44BE-A3FB-2E1AF7368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8835D-5A5C-4E2F-8A7F-47EEE927D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7F898-85DB-4276-9F96-E1E7310F0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86EF-A0FF-4F5E-8E20-970E9C91A81B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38C84-2792-4DC4-B5B9-BECF9FBE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D2DE6-1784-42ED-8110-1714B7CE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066-6BD4-4B0A-B370-D86488E0FB3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83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95C7-FF38-4507-83BE-DADA7775E998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ED19-92F2-4F00-B16E-46585FC936B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028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B8D89-1385-4839-9A5D-9EDE5749D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9F2CE-F61B-4252-8F3E-EC3F31932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FEAA3-A932-4638-8FAB-C4E2F6A5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82A6-F6A9-47A9-957D-258174EAE1F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72F76-E754-456B-9D34-8AFFB1B8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4997D-9D4B-44F9-A12B-93DB7565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FA9-CB1D-4A54-9258-DBC3478F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2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7C4A0-23AA-4A60-BA90-5DDAF929DC55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EF835-4B36-4B10-B215-1876C02254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545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935E9D-C9B5-44D3-A0F3-6D23A687B236}"/>
              </a:ext>
            </a:extLst>
          </p:cNvPr>
          <p:cNvSpPr/>
          <p:nvPr/>
        </p:nvSpPr>
        <p:spPr>
          <a:xfrm>
            <a:off x="0" y="0"/>
            <a:ext cx="9941441" cy="6858000"/>
          </a:xfrm>
          <a:prstGeom prst="rect">
            <a:avLst/>
          </a:prstGeom>
          <a:solidFill>
            <a:srgbClr val="36C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638A74-DD5A-4186-974F-876E2264F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93" y="978568"/>
            <a:ext cx="1456732" cy="4900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D9526D-1190-4FE3-9391-F8CCD8676F53}"/>
              </a:ext>
            </a:extLst>
          </p:cNvPr>
          <p:cNvSpPr txBox="1"/>
          <p:nvPr/>
        </p:nvSpPr>
        <p:spPr>
          <a:xfrm>
            <a:off x="808645" y="1425734"/>
            <a:ext cx="786384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dirty="0">
                <a:solidFill>
                  <a:schemeClr val="bg1"/>
                </a:solidFill>
                <a:latin typeface="Arial Black" panose="020B0A04020102020204" pitchFamily="34" charset="0"/>
              </a:rPr>
              <a:t>Financial Education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9A89FD8-261C-49AD-A3F1-548273D9B658}"/>
              </a:ext>
            </a:extLst>
          </p:cNvPr>
          <p:cNvCxnSpPr>
            <a:cxnSpLocks/>
          </p:cNvCxnSpPr>
          <p:nvPr/>
        </p:nvCxnSpPr>
        <p:spPr>
          <a:xfrm>
            <a:off x="917828" y="4421875"/>
            <a:ext cx="7571079" cy="0"/>
          </a:xfrm>
          <a:prstGeom prst="straightConnector1">
            <a:avLst/>
          </a:prstGeom>
          <a:ln w="76200">
            <a:solidFill>
              <a:srgbClr val="0029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043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with numbers and a cross&#10;&#10;AI-generated content may be incorrect.">
            <a:extLst>
              <a:ext uri="{FF2B5EF4-FFF2-40B4-BE49-F238E27FC236}">
                <a16:creationId xmlns:a16="http://schemas.microsoft.com/office/drawing/2014/main" id="{28BAC79E-F9C2-06D1-4862-8266DC07B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1" y="1295400"/>
            <a:ext cx="1194967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3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D6F9C2-5C53-556A-872B-42534267B7BB}"/>
              </a:ext>
            </a:extLst>
          </p:cNvPr>
          <p:cNvSpPr txBox="1"/>
          <p:nvPr/>
        </p:nvSpPr>
        <p:spPr>
          <a:xfrm>
            <a:off x="6934200" y="1651000"/>
            <a:ext cx="4172937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NZ" sz="3200" dirty="0">
                <a:latin typeface="Objektiv Mk2" panose="020B0502020204020203" pitchFamily="34" charset="0"/>
                <a:cs typeface="Objektiv Mk2" panose="020B0502020204020203" pitchFamily="34" charset="0"/>
              </a:rPr>
              <a:t>Budgeting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NZ" sz="3200" dirty="0">
                <a:latin typeface="Objektiv Mk2" panose="020B0502020204020203" pitchFamily="34" charset="0"/>
                <a:cs typeface="Objektiv Mk2" panose="020B0502020204020203" pitchFamily="34" charset="0"/>
              </a:rPr>
              <a:t>Bank Accounts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NZ" sz="3200" dirty="0">
                <a:latin typeface="Objektiv Mk2" panose="020B0502020204020203" pitchFamily="34" charset="0"/>
                <a:cs typeface="Objektiv Mk2" panose="020B0502020204020203" pitchFamily="34" charset="0"/>
              </a:rPr>
              <a:t>Impulse Buying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NZ" sz="3200" dirty="0">
                <a:latin typeface="Objektiv Mk2" panose="020B0502020204020203" pitchFamily="34" charset="0"/>
                <a:cs typeface="Objektiv Mk2" panose="020B0502020204020203" pitchFamily="34" charset="0"/>
              </a:rPr>
              <a:t>Delayed Payment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NZ" sz="3200" dirty="0">
                <a:latin typeface="Objektiv Mk2" panose="020B0502020204020203" pitchFamily="34" charset="0"/>
                <a:cs typeface="Objektiv Mk2" panose="020B0502020204020203" pitchFamily="34" charset="0"/>
              </a:rPr>
              <a:t>Borrowing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NZ" sz="3200" dirty="0">
                <a:latin typeface="Objektiv Mk2" panose="020B0502020204020203" pitchFamily="34" charset="0"/>
                <a:cs typeface="Objektiv Mk2" panose="020B0502020204020203" pitchFamily="34" charset="0"/>
              </a:rPr>
              <a:t>Interest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NZ" sz="3200" dirty="0">
                <a:latin typeface="Objektiv Mk2" panose="020B0502020204020203" pitchFamily="34" charset="0"/>
                <a:cs typeface="Objektiv Mk2" panose="020B0502020204020203" pitchFamily="34" charset="0"/>
              </a:rPr>
              <a:t>Taxation</a:t>
            </a:r>
          </a:p>
        </p:txBody>
      </p:sp>
      <p:pic>
        <p:nvPicPr>
          <p:cNvPr id="6" name="Picture 5" descr="A poster with a pencil and a graph paper&#10;&#10;AI-generated content may be incorrect.">
            <a:extLst>
              <a:ext uri="{FF2B5EF4-FFF2-40B4-BE49-F238E27FC236}">
                <a16:creationId xmlns:a16="http://schemas.microsoft.com/office/drawing/2014/main" id="{46454D1E-8963-F78A-ACED-7ABB08BDF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2152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E8940A-D9E3-D2C2-EAC1-CDD19D846B71}"/>
              </a:ext>
            </a:extLst>
          </p:cNvPr>
          <p:cNvSpPr txBox="1"/>
          <p:nvPr/>
        </p:nvSpPr>
        <p:spPr>
          <a:xfrm>
            <a:off x="6248400" y="436464"/>
            <a:ext cx="3945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400" dirty="0">
                <a:latin typeface="Objektiv Mk2" panose="020B0502020204020203" pitchFamily="34" charset="0"/>
                <a:cs typeface="Objektiv Mk2" panose="020B0502020204020203" pitchFamily="34" charset="0"/>
              </a:rPr>
              <a:t>Cash Courses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FD58BE-7136-2788-FAF7-E281CC51FB65}"/>
              </a:ext>
            </a:extLst>
          </p:cNvPr>
          <p:cNvSpPr/>
          <p:nvPr/>
        </p:nvSpPr>
        <p:spPr>
          <a:xfrm>
            <a:off x="10649937" y="291505"/>
            <a:ext cx="914400" cy="914400"/>
          </a:xfrm>
          <a:prstGeom prst="roundRect">
            <a:avLst/>
          </a:prstGeom>
          <a:solidFill>
            <a:srgbClr val="F08F0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/>
              <a:t>Year</a:t>
            </a:r>
          </a:p>
          <a:p>
            <a:pPr algn="ctr"/>
            <a:r>
              <a:rPr lang="en-NZ" sz="2400" b="1" dirty="0"/>
              <a:t>6-10</a:t>
            </a:r>
          </a:p>
        </p:txBody>
      </p:sp>
    </p:spTree>
    <p:extLst>
      <p:ext uri="{BB962C8B-B14F-4D97-AF65-F5344CB8AC3E}">
        <p14:creationId xmlns:p14="http://schemas.microsoft.com/office/powerpoint/2010/main" val="328875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16C806B-C9BC-EC86-3B95-A5201F26F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2" y="0"/>
            <a:ext cx="4993942" cy="6858000"/>
          </a:xfrm>
          <a:prstGeom prst="rect">
            <a:avLst/>
          </a:prstGeom>
        </p:spPr>
      </p:pic>
      <p:pic>
        <p:nvPicPr>
          <p:cNvPr id="13" name="Picture 12" descr="A paper with text on it&#10;&#10;AI-generated content may be incorrect.">
            <a:extLst>
              <a:ext uri="{FF2B5EF4-FFF2-40B4-BE49-F238E27FC236}">
                <a16:creationId xmlns:a16="http://schemas.microsoft.com/office/drawing/2014/main" id="{C5B40EFC-75EE-C1E1-6C01-59A1654F8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31" y="0"/>
            <a:ext cx="4860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76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7C9947D1-D287-2555-B7D0-9F560E07C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08" y="0"/>
            <a:ext cx="10402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52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935E9D-C9B5-44D3-A0F3-6D23A687B236}"/>
              </a:ext>
            </a:extLst>
          </p:cNvPr>
          <p:cNvSpPr/>
          <p:nvPr/>
        </p:nvSpPr>
        <p:spPr>
          <a:xfrm>
            <a:off x="0" y="0"/>
            <a:ext cx="9941441" cy="6858000"/>
          </a:xfrm>
          <a:prstGeom prst="rect">
            <a:avLst/>
          </a:prstGeom>
          <a:solidFill>
            <a:srgbClr val="36C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638A74-DD5A-4186-974F-876E2264F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93" y="978568"/>
            <a:ext cx="1456732" cy="4900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D9526D-1190-4FE3-9391-F8CCD8676F53}"/>
              </a:ext>
            </a:extLst>
          </p:cNvPr>
          <p:cNvSpPr txBox="1"/>
          <p:nvPr/>
        </p:nvSpPr>
        <p:spPr>
          <a:xfrm>
            <a:off x="808645" y="1425734"/>
            <a:ext cx="786384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dirty="0">
                <a:solidFill>
                  <a:schemeClr val="bg1"/>
                </a:solidFill>
                <a:latin typeface="Arial Black" panose="020B0A04020102020204" pitchFamily="34" charset="0"/>
              </a:rPr>
              <a:t>Young Enterprise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9A89FD8-261C-49AD-A3F1-548273D9B658}"/>
              </a:ext>
            </a:extLst>
          </p:cNvPr>
          <p:cNvCxnSpPr>
            <a:cxnSpLocks/>
          </p:cNvCxnSpPr>
          <p:nvPr/>
        </p:nvCxnSpPr>
        <p:spPr>
          <a:xfrm>
            <a:off x="917828" y="4421875"/>
            <a:ext cx="7571079" cy="0"/>
          </a:xfrm>
          <a:prstGeom prst="straightConnector1">
            <a:avLst/>
          </a:prstGeom>
          <a:ln w="76200">
            <a:solidFill>
              <a:srgbClr val="0029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398497A-F8FE-ED4B-0887-5678797DDF55}"/>
              </a:ext>
            </a:extLst>
          </p:cNvPr>
          <p:cNvSpPr txBox="1"/>
          <p:nvPr/>
        </p:nvSpPr>
        <p:spPr>
          <a:xfrm>
            <a:off x="808645" y="5559902"/>
            <a:ext cx="5078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dirty="0">
                <a:latin typeface="Objektiv Mk2" panose="020B0502020204020203" pitchFamily="34" charset="0"/>
                <a:cs typeface="Objektiv Mk2" panose="020B0502020204020203" pitchFamily="34" charset="0"/>
              </a:rPr>
              <a:t>paul.newsom@youngenterprise.org.nz</a:t>
            </a:r>
          </a:p>
        </p:txBody>
      </p:sp>
    </p:spTree>
    <p:extLst>
      <p:ext uri="{BB962C8B-B14F-4D97-AF65-F5344CB8AC3E}">
        <p14:creationId xmlns:p14="http://schemas.microsoft.com/office/powerpoint/2010/main" val="267374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CC8B76-6758-2346-F65B-B5AC1B50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Financial Mathematics</a:t>
            </a:r>
          </a:p>
        </p:txBody>
      </p:sp>
      <p:pic>
        <p:nvPicPr>
          <p:cNvPr id="7" name="Picture 6" descr="A close up of a page&#10;&#10;AI-generated content may be incorrect.">
            <a:extLst>
              <a:ext uri="{FF2B5EF4-FFF2-40B4-BE49-F238E27FC236}">
                <a16:creationId xmlns:a16="http://schemas.microsoft.com/office/drawing/2014/main" id="{40582C69-9B6B-F394-C68E-26D226F8C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9844"/>
            <a:ext cx="12192000" cy="31031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67B2E5-E3A6-1387-1971-97E7A64003FD}"/>
              </a:ext>
            </a:extLst>
          </p:cNvPr>
          <p:cNvSpPr txBox="1"/>
          <p:nvPr/>
        </p:nvSpPr>
        <p:spPr>
          <a:xfrm>
            <a:off x="2251586" y="1821180"/>
            <a:ext cx="44638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Knowledge</a:t>
            </a:r>
          </a:p>
          <a:p>
            <a:r>
              <a:rPr lang="en-NZ" dirty="0"/>
              <a:t>    Year 1		Year 2	         Year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8A4BB9-B947-7220-9917-7C5E0D401055}"/>
              </a:ext>
            </a:extLst>
          </p:cNvPr>
          <p:cNvSpPr txBox="1"/>
          <p:nvPr/>
        </p:nvSpPr>
        <p:spPr>
          <a:xfrm>
            <a:off x="7900217" y="1821180"/>
            <a:ext cx="44638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Practices</a:t>
            </a:r>
          </a:p>
          <a:p>
            <a:r>
              <a:rPr lang="en-NZ" dirty="0"/>
              <a:t>    Year 1		Year 2	         Year 3</a:t>
            </a:r>
          </a:p>
        </p:txBody>
      </p:sp>
    </p:spTree>
    <p:extLst>
      <p:ext uri="{BB962C8B-B14F-4D97-AF65-F5344CB8AC3E}">
        <p14:creationId xmlns:p14="http://schemas.microsoft.com/office/powerpoint/2010/main" val="160874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oung person holding a backpack&#10;&#10;AI-generated content may be incorrect.">
            <a:extLst>
              <a:ext uri="{FF2B5EF4-FFF2-40B4-BE49-F238E27FC236}">
                <a16:creationId xmlns:a16="http://schemas.microsoft.com/office/drawing/2014/main" id="{ED3AE907-22BA-F1C6-FE9F-23EEAD6EC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7" y="0"/>
            <a:ext cx="534265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5F5177-157A-6C16-7DF9-B87BBA5A5007}"/>
              </a:ext>
            </a:extLst>
          </p:cNvPr>
          <p:cNvSpPr txBox="1"/>
          <p:nvPr/>
        </p:nvSpPr>
        <p:spPr>
          <a:xfrm>
            <a:off x="6096000" y="2589801"/>
            <a:ext cx="62680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>
                <a:latin typeface="Objektiv Mk2" panose="020B0502020204020203" pitchFamily="34" charset="0"/>
                <a:cs typeface="Objektiv Mk2" panose="020B0502020204020203" pitchFamily="34" charset="0"/>
              </a:rPr>
              <a:t>Best practices and money topics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>
                <a:latin typeface="Objektiv Mk2" panose="020B0502020204020203" pitchFamily="34" charset="0"/>
                <a:cs typeface="Objektiv Mk2" panose="020B0502020204020203" pitchFamily="34" charset="0"/>
              </a:rPr>
              <a:t>Age and stage advice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>
                <a:latin typeface="Objektiv Mk2" panose="020B0502020204020203" pitchFamily="34" charset="0"/>
                <a:cs typeface="Objektiv Mk2" panose="020B0502020204020203" pitchFamily="34" charset="0"/>
              </a:rPr>
              <a:t>Mapping of providers</a:t>
            </a:r>
            <a:r>
              <a:rPr lang="en-NZ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810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0880B81-508F-CD1B-36CD-554624F1A3C0}"/>
              </a:ext>
            </a:extLst>
          </p:cNvPr>
          <p:cNvSpPr/>
          <p:nvPr/>
        </p:nvSpPr>
        <p:spPr>
          <a:xfrm>
            <a:off x="5385116" y="0"/>
            <a:ext cx="6935995" cy="6858000"/>
          </a:xfrm>
          <a:prstGeom prst="rect">
            <a:avLst/>
          </a:prstGeom>
          <a:solidFill>
            <a:srgbClr val="EFF1F8"/>
          </a:solidFill>
          <a:ln>
            <a:solidFill>
              <a:srgbClr val="EFF1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FA5659-7E12-5CD3-9627-928059F3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70" y="27630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NZ" sz="4000" dirty="0">
                <a:latin typeface="Objektiv Mk2" panose="020B0502020204020203" pitchFamily="34" charset="0"/>
                <a:cs typeface="Objektiv Mk2" panose="020B0502020204020203" pitchFamily="34" charset="0"/>
              </a:rPr>
              <a:t>Provider </a:t>
            </a:r>
            <a:br>
              <a:rPr lang="en-NZ" sz="4000" dirty="0">
                <a:latin typeface="Objektiv Mk2" panose="020B0502020204020203" pitchFamily="34" charset="0"/>
                <a:cs typeface="Objektiv Mk2" panose="020B0502020204020203" pitchFamily="34" charset="0"/>
              </a:rPr>
            </a:br>
            <a:r>
              <a:rPr lang="en-NZ" sz="4000" dirty="0">
                <a:latin typeface="Objektiv Mk2" panose="020B0502020204020203" pitchFamily="34" charset="0"/>
                <a:cs typeface="Objektiv Mk2" panose="020B0502020204020203" pitchFamily="34" charset="0"/>
              </a:rPr>
              <a:t>Advisory </a:t>
            </a:r>
            <a:br>
              <a:rPr lang="en-NZ" sz="4000" dirty="0">
                <a:latin typeface="Objektiv Mk2" panose="020B0502020204020203" pitchFamily="34" charset="0"/>
                <a:cs typeface="Objektiv Mk2" panose="020B0502020204020203" pitchFamily="34" charset="0"/>
              </a:rPr>
            </a:br>
            <a:r>
              <a:rPr lang="en-NZ" sz="4000" dirty="0">
                <a:latin typeface="Objektiv Mk2" panose="020B0502020204020203" pitchFamily="34" charset="0"/>
                <a:cs typeface="Objektiv Mk2" panose="020B0502020204020203" pitchFamily="34" charset="0"/>
              </a:rPr>
              <a:t>Group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150019-EBDE-EE86-AD57-BAA2494FC9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27" t="7310" r="8771"/>
          <a:stretch>
            <a:fillRect/>
          </a:stretch>
        </p:blipFill>
        <p:spPr>
          <a:xfrm>
            <a:off x="6096000" y="617502"/>
            <a:ext cx="3831046" cy="58261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CBF465-0355-195F-4285-22049A548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506" y="4648990"/>
            <a:ext cx="2325501" cy="22090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DA43E6-2F64-40D2-3559-2323761FA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141" y="1800223"/>
            <a:ext cx="3319730" cy="33197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7F032B-4515-2996-3046-211FDD40E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5547" y="0"/>
            <a:ext cx="2243160" cy="22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8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playing a board game&#10;&#10;AI-generated content may be incorrect.">
            <a:extLst>
              <a:ext uri="{FF2B5EF4-FFF2-40B4-BE49-F238E27FC236}">
                <a16:creationId xmlns:a16="http://schemas.microsoft.com/office/drawing/2014/main" id="{E052619C-1EC4-AFB3-082A-A96B7D4E6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1" y="165100"/>
            <a:ext cx="6799610" cy="653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1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ame&#10;&#10;AI-generated content may be incorrect.">
            <a:extLst>
              <a:ext uri="{FF2B5EF4-FFF2-40B4-BE49-F238E27FC236}">
                <a16:creationId xmlns:a16="http://schemas.microsoft.com/office/drawing/2014/main" id="{34376E70-AC5D-54B8-F5BD-6EDBE4EA3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0"/>
            <a:ext cx="5813351" cy="6858000"/>
          </a:xfrm>
          <a:prstGeom prst="rect">
            <a:avLst/>
          </a:prstGeom>
        </p:spPr>
      </p:pic>
      <p:pic>
        <p:nvPicPr>
          <p:cNvPr id="4" name="Picture 3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F4F67564-AE0D-EF9D-B68E-A39C27C08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8587">
            <a:off x="6884228" y="1718413"/>
            <a:ext cx="2758723" cy="4087572"/>
          </a:xfrm>
          <a:prstGeom prst="rect">
            <a:avLst/>
          </a:prstGeom>
        </p:spPr>
      </p:pic>
      <p:pic>
        <p:nvPicPr>
          <p:cNvPr id="7" name="Picture 6" descr="A close-up of coins and currency&#10;&#10;AI-generated content may be incorrect.">
            <a:extLst>
              <a:ext uri="{FF2B5EF4-FFF2-40B4-BE49-F238E27FC236}">
                <a16:creationId xmlns:a16="http://schemas.microsoft.com/office/drawing/2014/main" id="{029F67AA-3A4D-3C94-7DFA-0E7356688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0174">
            <a:off x="9212922" y="2947535"/>
            <a:ext cx="2748782" cy="4073125"/>
          </a:xfrm>
          <a:prstGeom prst="rect">
            <a:avLst/>
          </a:prstGeom>
        </p:spPr>
      </p:pic>
      <p:pic>
        <p:nvPicPr>
          <p:cNvPr id="9" name="Picture 8" descr="A card with words and money&#10;&#10;AI-generated content may be incorrect.">
            <a:extLst>
              <a:ext uri="{FF2B5EF4-FFF2-40B4-BE49-F238E27FC236}">
                <a16:creationId xmlns:a16="http://schemas.microsoft.com/office/drawing/2014/main" id="{8853D48A-95F5-FCDC-0BC0-67D55D20C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23" y="204274"/>
            <a:ext cx="2551113" cy="12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4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ame board with colorful squares and snakes&#10;&#10;AI-generated content may be incorrect.">
            <a:extLst>
              <a:ext uri="{FF2B5EF4-FFF2-40B4-BE49-F238E27FC236}">
                <a16:creationId xmlns:a16="http://schemas.microsoft.com/office/drawing/2014/main" id="{3804AEF3-793D-2834-9820-848B48030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" y="576380"/>
            <a:ext cx="7632700" cy="5227520"/>
          </a:xfrm>
          <a:prstGeom prst="rect">
            <a:avLst/>
          </a:prstGeom>
        </p:spPr>
      </p:pic>
      <p:pic>
        <p:nvPicPr>
          <p:cNvPr id="5" name="Picture 4" descr="A blank rectangular chart with a blue background&#10;&#10;AI-generated content may be incorrect.">
            <a:extLst>
              <a:ext uri="{FF2B5EF4-FFF2-40B4-BE49-F238E27FC236}">
                <a16:creationId xmlns:a16="http://schemas.microsoft.com/office/drawing/2014/main" id="{5A1CABDC-ECFA-7ED1-D4D0-00BB6D652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94" y="402490"/>
            <a:ext cx="4016987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65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ame board with dollar signs&#10;&#10;AI-generated content may be incorrect.">
            <a:extLst>
              <a:ext uri="{FF2B5EF4-FFF2-40B4-BE49-F238E27FC236}">
                <a16:creationId xmlns:a16="http://schemas.microsoft.com/office/drawing/2014/main" id="{3076A406-C4E6-F8EC-4199-B23314E75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36" y="0"/>
            <a:ext cx="4921328" cy="6858000"/>
          </a:xfrm>
          <a:prstGeom prst="rect">
            <a:avLst/>
          </a:prstGeom>
        </p:spPr>
      </p:pic>
      <p:pic>
        <p:nvPicPr>
          <p:cNvPr id="5" name="Picture 4" descr="A price tag for a clothing store&#10;&#10;AI-generated content may be incorrect.">
            <a:extLst>
              <a:ext uri="{FF2B5EF4-FFF2-40B4-BE49-F238E27FC236}">
                <a16:creationId xmlns:a16="http://schemas.microsoft.com/office/drawing/2014/main" id="{05ECACDE-2E7E-550A-4F69-2F6737D9A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0796">
            <a:off x="6083300" y="656696"/>
            <a:ext cx="2867664" cy="4078287"/>
          </a:xfrm>
          <a:prstGeom prst="rect">
            <a:avLst/>
          </a:prstGeom>
        </p:spPr>
      </p:pic>
      <p:pic>
        <p:nvPicPr>
          <p:cNvPr id="7" name="Picture 6" descr="A purple and white price tag&#10;&#10;AI-generated content may be incorrect.">
            <a:extLst>
              <a:ext uri="{FF2B5EF4-FFF2-40B4-BE49-F238E27FC236}">
                <a16:creationId xmlns:a16="http://schemas.microsoft.com/office/drawing/2014/main" id="{544C1B59-E8C5-F7A7-6E27-3C1D071F1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7653">
            <a:off x="8699536" y="2603500"/>
            <a:ext cx="3026558" cy="40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8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lendar with a few days of week&#10;&#10;AI-generated content may be incorrect.">
            <a:extLst>
              <a:ext uri="{FF2B5EF4-FFF2-40B4-BE49-F238E27FC236}">
                <a16:creationId xmlns:a16="http://schemas.microsoft.com/office/drawing/2014/main" id="{E8A79F72-75CC-50A3-00C1-990F5427D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31" y="0"/>
            <a:ext cx="9749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65500"/>
      </p:ext>
    </p:extLst>
  </p:cSld>
  <p:clrMapOvr>
    <a:masterClrMapping/>
  </p:clrMapOvr>
</p:sld>
</file>

<file path=ppt/theme/theme1.xml><?xml version="1.0" encoding="utf-8"?>
<a:theme xmlns:a="http://schemas.openxmlformats.org/drawingml/2006/main" name="NZAMT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B094D578C7A44E949735B32A2E762D" ma:contentTypeVersion="5" ma:contentTypeDescription="Create a new document." ma:contentTypeScope="" ma:versionID="814e08575b11b5c671fceb5d9fc059c8">
  <xsd:schema xmlns:xsd="http://www.w3.org/2001/XMLSchema" xmlns:xs="http://www.w3.org/2001/XMLSchema" xmlns:p="http://schemas.microsoft.com/office/2006/metadata/properties" xmlns:ns2="b8bf9ea5-79ad-4012-962d-937f51bac26e" targetNamespace="http://schemas.microsoft.com/office/2006/metadata/properties" ma:root="true" ma:fieldsID="4e1b56b96ed52103a567e7e32761548f" ns2:_="">
    <xsd:import namespace="b8bf9ea5-79ad-4012-962d-937f51bac2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bf9ea5-79ad-4012-962d-937f51bac2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883563-9AF7-43CE-A689-73DC530C2380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b8bf9ea5-79ad-4012-962d-937f51bac26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D742184-CD7B-4926-BAB5-DA717B68EE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CAE3AF-B26E-499A-9B2D-341059DC6D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bf9ea5-79ad-4012-962d-937f51bac2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109</Words>
  <Application>Microsoft Office PowerPoint</Application>
  <PresentationFormat>Widescreen</PresentationFormat>
  <Paragraphs>33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Arial Black</vt:lpstr>
      <vt:lpstr>Arial Rounded MT Bold</vt:lpstr>
      <vt:lpstr>Calibri</vt:lpstr>
      <vt:lpstr>Calibri Light</vt:lpstr>
      <vt:lpstr>Objektiv Mk2</vt:lpstr>
      <vt:lpstr>NZAMT16</vt:lpstr>
      <vt:lpstr>PowerPoint Presentation</vt:lpstr>
      <vt:lpstr>Financial Mathematics</vt:lpstr>
      <vt:lpstr>PowerPoint Presentation</vt:lpstr>
      <vt:lpstr>Provider  Advisory  Group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Newsom</dc:creator>
  <cp:lastModifiedBy>Paul Newsom</cp:lastModifiedBy>
  <cp:revision>16</cp:revision>
  <dcterms:created xsi:type="dcterms:W3CDTF">2020-01-12T23:10:51Z</dcterms:created>
  <dcterms:modified xsi:type="dcterms:W3CDTF">2025-11-24T23:57:10Z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0x010100ADB094D578C7A44E949735B32A2E762D</vt:lpwstr>
  </property>
</Properties>
</file>