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2_C77CD1F7.xml" ContentType="application/vnd.ms-powerpoint.comments+xml"/>
  <Override PartName="/ppt/comments/modernComment_103_D233345D.xml" ContentType="application/vnd.ms-powerpoint.comments+xml"/>
  <Override PartName="/ppt/comments/modernComment_104_2EB45C6B.xml" ContentType="application/vnd.ms-powerpoint.comments+xml"/>
  <Override PartName="/ppt/comments/modernComment_10C_10A0EEB1.xml" ContentType="application/vnd.ms-powerpoint.comments+xml"/>
  <Override PartName="/ppt/comments/modernComment_10A_6698AD91.xml" ContentType="application/vnd.ms-powerpoint.comments+xml"/>
  <Override PartName="/ppt/comments/modernComment_109_A4CB5D81.xml" ContentType="application/vnd.ms-powerpoint.comments+xml"/>
  <Override PartName="/ppt/comments/modernComment_10B_129236F9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3" r:id="rId9"/>
    <p:sldId id="264" r:id="rId10"/>
    <p:sldId id="266" r:id="rId11"/>
    <p:sldId id="265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FD781CE-B4B4-5030-428C-5ABA78B1BC02}" name="Emma Greenbank" initials="EG" userId="S::greenbem@staff.vuw.ac.nz::6eafbb0f-d31f-40ef-9aa8-16160c9548af" providerId="AD"/>
  <p188:author id="{42E102F1-9BD7-55B7-4F7C-E6638FF5C1EC}" name="Steven Archer" initials="SA" userId="S::archerst@staff.vuw.ac.nz::741e0ecf-18d2-41b8-803c-f7e040e9afd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E3DC"/>
    <a:srgbClr val="0053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F7B6B7-549A-1DCC-84A6-CCEAE0385B70}" v="71" dt="2025-11-24T00:10:23.590"/>
    <p1510:client id="{45149398-68D7-AE11-4F57-67D7B21A4653}" v="38" dt="2025-11-24T01:13:45.851"/>
    <p1510:client id="{9281191D-8716-0E1F-056D-C5CE4A070AAA}" v="310" dt="2025-11-24T03:25:06.161"/>
    <p1510:client id="{94E63836-36A0-5033-CD89-EF4F66856782}" v="575" dt="2025-11-24T04:20:41.019"/>
    <p1510:client id="{B2E94CBC-6E24-A9D4-F8A7-B2BDBCDA7F85}" v="261" dt="2025-11-24T19:59:35.744"/>
    <p1510:client id="{F59965A9-A013-7F61-EEC7-768473363D15}" v="2" dt="2025-11-25T00:29:38.4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modernComment_102_C77CD1F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F79C81C-3D0C-4A94-8A0E-45728DE3EB99}" authorId="{42E102F1-9BD7-55B7-4F7C-E6638FF5C1EC}" created="2025-11-24T19:29:19.414">
    <pc:sldMkLst xmlns:pc="http://schemas.microsoft.com/office/powerpoint/2013/main/command">
      <pc:docMk/>
      <pc:sldMk cId="3346846199" sldId="258"/>
    </pc:sldMkLst>
    <p188:txBody>
      <a:bodyPr/>
      <a:lstStyle/>
      <a:p>
        <a:r>
          <a:rPr lang="en-US"/>
          <a:t>No calculators in Math 151, but they do have a cheat sheet.</a:t>
        </a:r>
      </a:p>
    </p188:txBody>
  </p188:cm>
</p188:cmLst>
</file>

<file path=ppt/comments/modernComment_103_D233345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CF21126-E163-4C6E-B41B-B8B8D0C24581}" authorId="{42E102F1-9BD7-55B7-4F7C-E6638FF5C1EC}" created="2025-11-24T19:33:37.96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526571101" sldId="259"/>
      <ac:picMk id="7" creationId="{88E0BD40-1407-9318-416B-2C98239264C3}"/>
    </ac:deMkLst>
    <p188:txBody>
      <a:bodyPr/>
      <a:lstStyle/>
      <a:p>
        <a:r>
          <a:rPr lang="en-US"/>
          <a:t>Typo in NCEA exam, error isn't the point. Note slightly different answer expected.</a:t>
        </a:r>
      </a:p>
    </p188:txBody>
  </p188:cm>
</p188:cmLst>
</file>

<file path=ppt/comments/modernComment_104_2EB45C6B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1BE02A1-1FC2-4EEE-AD88-D731D6BB3364}" authorId="{42E102F1-9BD7-55B7-4F7C-E6638FF5C1EC}" created="2025-11-24T19:34:44.435">
    <pc:sldMkLst xmlns:pc="http://schemas.microsoft.com/office/powerpoint/2013/main/command">
      <pc:docMk/>
      <pc:sldMk cId="783572075" sldId="260"/>
    </pc:sldMkLst>
    <p188:txBody>
      <a:bodyPr/>
      <a:lstStyle/>
      <a:p>
        <a:r>
          <a:rPr lang="en-US"/>
          <a:t>We used to do continuous diagrams in Math 132, all gone now I think?
Math 141 takes an algebraic approach, maybe leading to analysis?</a:t>
        </a:r>
      </a:p>
    </p188:txBody>
  </p188:cm>
</p188:cmLst>
</file>

<file path=ppt/comments/modernComment_109_A4CB5D8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E0B282C-A069-4D28-BF38-7895D1F7B72A}" authorId="{DFD781CE-B4B4-5030-428C-5ABA78B1BC02}" created="2025-11-24T04:06:25.846" startDate="2025-11-24T19:15:24.576" dueDate="2025-11-24T19:15:24.576" assignedTo="{DFD781CE-B4B4-5030-428C-5ABA78B1BC02}" title="@Emma Greenbank Yes. Would like a story around them, that the teachers can bring back to students.">
    <pc:sldMkLst xmlns:pc="http://schemas.microsoft.com/office/powerpoint/2013/main/command">
      <pc:docMk/>
      <pc:sldMk cId="2764791169" sldId="265"/>
    </pc:sldMkLst>
    <p188:replyLst>
      <p188:reply id="{6C159986-7F1D-4A71-8703-E0F73107F83A}" authorId="{42E102F1-9BD7-55B7-4F7C-E6638FF5C1EC}" created="2025-11-24T19:15:24.576">
        <p188:txBody>
          <a:bodyPr/>
          <a:lstStyle/>
          <a:p>
            <a:r>
              <a:rPr lang="en-US"/>
              <a:t>[@Emma Greenbank] Yes. Would like a story around them, that the teachers can bring back to students. </a:t>
            </a:r>
          </a:p>
        </p188:txBody>
      </p188:reply>
      <p188:reply id="{36BB93FD-B87A-45F6-A9CE-0E0923EF21BC}" authorId="{42E102F1-9BD7-55B7-4F7C-E6638FF5C1EC}" created="2025-11-24T19:58:57.727">
        <p188:txBody>
          <a:bodyPr/>
          <a:lstStyle/>
          <a:p>
            <a:r>
              <a:rPr lang="en-US"/>
              <a:t>Logic : Underpinnings
Graphs : Axiomatic thinking
Matrices : Modern powerhouse?</a:t>
            </a:r>
          </a:p>
        </p188:txBody>
      </p188:reply>
    </p188:replyLst>
    <p188:txBody>
      <a:bodyPr/>
      <a:lstStyle/>
      <a:p>
        <a:r>
          <a:rPr lang="en-US"/>
          <a:t>Do we want a slide like this?</a:t>
        </a:r>
      </a:p>
    </p188:txBody>
    <p188:extLst>
      <p:ext xmlns:p="http://schemas.openxmlformats.org/presentationml/2006/main" uri="{5BB2D875-25FF-4072-B9AC-8F64D62656EB}">
        <p228:taskDetails xmlns:p228="http://schemas.microsoft.com/office/powerpoint/2022/08/main">
          <p228:history>
            <p228:event time="2025-11-24T19:15:24.576" id="{5BD136CE-65C7-4531-B735-6CA2F72A6C34}">
              <p228:atrbtn authorId="{42E102F1-9BD7-55B7-4F7C-E6638FF5C1EC}"/>
              <p228:anchr>
                <p228:comment id="{6C159986-7F1D-4A71-8703-E0F73107F83A}"/>
              </p228:anchr>
              <p228:add/>
            </p228:event>
            <p228:event time="2025-11-24T19:15:24.576" id="{AF9505EA-2C3A-4D0F-B750-83CF26328EAA}">
              <p228:atrbtn authorId="{42E102F1-9BD7-55B7-4F7C-E6638FF5C1EC}"/>
              <p228:anchr>
                <p228:comment id="{6C159986-7F1D-4A71-8703-E0F73107F83A}"/>
              </p228:anchr>
              <p228:asgn authorId="{DFD781CE-B4B4-5030-428C-5ABA78B1BC02}"/>
            </p228:event>
            <p228:event time="2025-11-24T19:15:24.576" id="{283DF2E2-4DD7-4A70-A92C-0206F12AD9D6}">
              <p228:atrbtn authorId="{42E102F1-9BD7-55B7-4F7C-E6638FF5C1EC}"/>
              <p228:anchr>
                <p228:comment id="{6C159986-7F1D-4A71-8703-E0F73107F83A}"/>
              </p228:anchr>
              <p228:date stDt="2025-11-24T19:15:24.576" endDt="2025-11-24T19:15:24.576"/>
            </p228:event>
            <p228:event time="2025-11-24T19:15:24.576" id="{2B099FD8-B114-44BD-A46F-EB5997314D60}">
              <p228:atrbtn authorId="{42E102F1-9BD7-55B7-4F7C-E6638FF5C1EC}"/>
              <p228:anchr>
                <p228:comment id="{6C159986-7F1D-4A71-8703-E0F73107F83A}"/>
              </p228:anchr>
              <p228:title val="@Emma Greenbank Yes. Would like a story around them, that the teachers can bring back to students."/>
            </p228:event>
          </p228:history>
        </p228:taskDetails>
      </p:ext>
    </p188:extLst>
  </p188:cm>
</p188:cmLst>
</file>

<file path=ppt/comments/modernComment_10A_6698AD9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35273295-34DD-41AD-A2DA-A1E7F5CBD43B}" authorId="{42E102F1-9BD7-55B7-4F7C-E6638FF5C1EC}" created="2025-11-24T19:54:00.793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721281937" sldId="266"/>
      <ac:spMk id="3" creationId="{3618FAB8-786F-8E5D-72AA-337EE63B0889}"/>
    </ac:deMkLst>
    <p188:txBody>
      <a:bodyPr/>
      <a:lstStyle/>
      <a:p>
        <a:r>
          <a:rPr lang="en-US"/>
          <a:t>What is the story ... .various topics can get bundled in a Uni course?</a:t>
        </a:r>
      </a:p>
    </p188:txBody>
  </p188:cm>
</p188:cmLst>
</file>

<file path=ppt/comments/modernComment_10B_129236F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537404A9-4BB5-4E02-9D62-AFC2F0CABAB2}" authorId="{42E102F1-9BD7-55B7-4F7C-E6638FF5C1EC}" created="2025-11-24T19:17:15.547" startDate="2025-11-24T19:17:15.547" dueDate="2025-11-24T19:17:15.547" assignedTo="{DFD781CE-B4B4-5030-428C-5ABA78B1BC02}" title="@Emma Greenbank I don't think schools teach permutations and combinations (P's &amp; C's) anymore.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11572217" sldId="267"/>
      <ac:spMk id="3" creationId="{A3567430-B6C0-8901-3A78-B466EAD41C88}"/>
    </ac:deMkLst>
    <p188:replyLst>
      <p188:reply id="{A5ADF4E5-4C9C-4133-84D3-B7556470872C}" authorId="{42E102F1-9BD7-55B7-4F7C-E6638FF5C1EC}" created="2025-11-24T19:59:35.744">
        <p188:txBody>
          <a:bodyPr/>
          <a:lstStyle/>
          <a:p>
            <a:r>
              <a:rPr lang="en-US"/>
              <a:t>Counting fundementals?</a:t>
            </a:r>
          </a:p>
        </p188:txBody>
      </p188:reply>
    </p188:replyLst>
    <p188:txBody>
      <a:bodyPr/>
      <a:lstStyle/>
      <a:p>
        <a:r>
          <a:rPr lang="en-US"/>
          <a:t>[@Emma Greenbank] I don't think schools teach permutations and combinations (P's &amp; C's) anymore.</a:t>
        </a:r>
      </a:p>
    </p188:txBody>
    <p188:extLst>
      <p:ext xmlns:p="http://schemas.openxmlformats.org/presentationml/2006/main" uri="{5BB2D875-25FF-4072-B9AC-8F64D62656EB}">
        <p228:taskDetails xmlns:p228="http://schemas.microsoft.com/office/powerpoint/2022/08/main">
          <p228:history>
            <p228:event time="2025-11-24T19:17:15.547" id="{80664DB9-9179-4796-B24B-8E145EC745BD}">
              <p228:atrbtn authorId="{42E102F1-9BD7-55B7-4F7C-E6638FF5C1EC}"/>
              <p228:anchr>
                <p228:comment id="{537404A9-4BB5-4E02-9D62-AFC2F0CABAB2}"/>
              </p228:anchr>
              <p228:add/>
            </p228:event>
            <p228:event time="2025-11-24T19:17:15.547" id="{9D921852-0CEA-4AD0-877A-84650E034D86}">
              <p228:atrbtn authorId="{42E102F1-9BD7-55B7-4F7C-E6638FF5C1EC}"/>
              <p228:anchr>
                <p228:comment id="{537404A9-4BB5-4E02-9D62-AFC2F0CABAB2}"/>
              </p228:anchr>
              <p228:asgn authorId="{DFD781CE-B4B4-5030-428C-5ABA78B1BC02}"/>
            </p228:event>
            <p228:event time="2025-11-24T19:17:15.547" id="{2ABA1042-708D-4277-AEA6-9CC07D15FBCE}">
              <p228:atrbtn authorId="{42E102F1-9BD7-55B7-4F7C-E6638FF5C1EC}"/>
              <p228:anchr>
                <p228:comment id="{537404A9-4BB5-4E02-9D62-AFC2F0CABAB2}"/>
              </p228:anchr>
              <p228:title val="@Emma Greenbank I don't think schools teach permutations and combinations (P's &amp; C's) anymore."/>
            </p228:event>
            <p228:event time="2025-11-24T19:17:15.547" id="{2F5DB250-92F0-4ED9-80DA-074335C33E30}">
              <p228:atrbtn authorId="{42E102F1-9BD7-55B7-4F7C-E6638FF5C1EC}"/>
              <p228:anchr>
                <p228:comment id="{537404A9-4BB5-4E02-9D62-AFC2F0CABAB2}"/>
              </p228:anchr>
              <p228:date stDt="2025-11-24T19:17:15.547" endDt="2025-11-24T19:17:15.547"/>
            </p228:event>
          </p228:history>
        </p228:taskDetails>
      </p:ext>
    </p188:extLst>
  </p188:cm>
</p188:cmLst>
</file>

<file path=ppt/comments/modernComment_10C_10A0EEB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3ED2EA0-A649-40C5-9597-E034DCBCAE78}" authorId="{42E102F1-9BD7-55B7-4F7C-E6638FF5C1EC}" created="2025-11-24T19:38:42.656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78982321" sldId="268"/>
      <ac:picMk id="4" creationId="{9294EA4A-25E4-48C1-D9C1-55D0F3E1E5EA}"/>
    </ac:deMkLst>
    <p188:txBody>
      <a:bodyPr/>
      <a:lstStyle/>
      <a:p>
        <a:r>
          <a:rPr lang="en-US"/>
          <a:t>Couldn't find Stat 193 examples of the binomial distribution.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microsoft.com/office/2018/10/relationships/comments" Target="../comments/modernComment_10A_6698AD9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microsoft.com/office/2018/10/relationships/comments" Target="../comments/modernComment_109_A4CB5D8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microsoft.com/office/2018/10/relationships/comments" Target="../comments/modernComment_10B_129236F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8/10/relationships/comments" Target="../comments/modernComment_102_C77CD1F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microsoft.com/office/2018/10/relationships/comments" Target="../comments/modernComment_103_D233345D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microsoft.com/office/2018/10/relationships/comments" Target="../comments/modernComment_104_2EB45C6B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microsoft.com/office/2018/10/relationships/comments" Target="../comments/modernComment_10C_10A0EEB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6220" y="750656"/>
            <a:ext cx="9144000" cy="2387600"/>
          </a:xfrm>
        </p:spPr>
        <p:txBody>
          <a:bodyPr/>
          <a:lstStyle/>
          <a:p>
            <a:r>
              <a:rPr lang="en-US" b="1">
                <a:solidFill>
                  <a:schemeClr val="bg1"/>
                </a:solidFill>
                <a:ea typeface="+mj-lt"/>
                <a:cs typeface="+mj-lt"/>
              </a:rPr>
              <a:t>Crash course in first year </a:t>
            </a:r>
            <a:r>
              <a:rPr lang="en-US" b="1" err="1">
                <a:solidFill>
                  <a:schemeClr val="bg1"/>
                </a:solidFill>
                <a:ea typeface="+mj-lt"/>
                <a:cs typeface="+mj-lt"/>
              </a:rPr>
              <a:t>Maths</a:t>
            </a:r>
            <a:r>
              <a:rPr lang="en-US" b="1">
                <a:solidFill>
                  <a:schemeClr val="bg1"/>
                </a:solidFill>
                <a:ea typeface="+mj-lt"/>
                <a:cs typeface="+mj-lt"/>
              </a:rPr>
              <a:t> and Stats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9341" y="3425477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Topics they'll see again</a:t>
            </a:r>
          </a:p>
          <a:p>
            <a:r>
              <a:rPr lang="en-US">
                <a:solidFill>
                  <a:schemeClr val="bg1"/>
                </a:solidFill>
              </a:rPr>
              <a:t>Topics they likely haven't seen</a:t>
            </a:r>
          </a:p>
          <a:p>
            <a:r>
              <a:rPr lang="en-US">
                <a:solidFill>
                  <a:schemeClr val="bg1"/>
                </a:solidFill>
              </a:rPr>
              <a:t>Discussion on strengths and weaknesses</a:t>
            </a:r>
          </a:p>
        </p:txBody>
      </p:sp>
      <p:pic>
        <p:nvPicPr>
          <p:cNvPr id="8" name="Picture 7" descr="File:Vuw-logo.png">
            <a:extLst>
              <a:ext uri="{FF2B5EF4-FFF2-40B4-BE49-F238E27FC236}">
                <a16:creationId xmlns:a16="http://schemas.microsoft.com/office/drawing/2014/main" id="{7CE459CB-B501-7A3A-105B-2D6B22CD72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404" y="5947549"/>
            <a:ext cx="299085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67691-48DD-C41F-AD7B-D099D249A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CC03A-DD72-CDD8-5EC3-11BC02FFDC2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5337"/>
          </a:solidFill>
        </p:spPr>
        <p:txBody>
          <a:bodyPr/>
          <a:lstStyle/>
          <a:p>
            <a:r>
              <a:rPr lang="en-US"/>
              <a:t> </a:t>
            </a:r>
            <a:r>
              <a:rPr lang="en-US" i="1">
                <a:solidFill>
                  <a:schemeClr val="bg1"/>
                </a:solidFill>
              </a:rPr>
              <a:t>Application: Engineering Mathematics</a:t>
            </a:r>
            <a:r>
              <a:rPr lang="en-US">
                <a:solidFill>
                  <a:schemeClr val="bg1"/>
                </a:solidFill>
              </a:rPr>
              <a:t>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8FAB8-786F-8E5D-72AA-337EE63B0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040" y="1724025"/>
            <a:ext cx="10515600" cy="4767898"/>
          </a:xfrm>
          <a:solidFill>
            <a:srgbClr val="CFE3DC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These courses cover a wide range of mathematical ideas with a focus in application. Some of the content your students will be familiar with, and some will be totally new. </a:t>
            </a:r>
          </a:p>
          <a:p>
            <a:pPr marL="0" indent="0">
              <a:buNone/>
            </a:pPr>
            <a:r>
              <a:rPr lang="en-US" dirty="0"/>
              <a:t>Here are some examples from the ENGR 122 exam 2025</a:t>
            </a:r>
          </a:p>
          <a:p>
            <a:pPr marL="0" indent="0">
              <a:buNone/>
            </a:pPr>
            <a:r>
              <a:rPr lang="en-US" dirty="0"/>
              <a:t>                                                                                        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pic>
        <p:nvPicPr>
          <p:cNvPr id="7" name="Picture 6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1C48A2F7-F03A-2A7B-3297-97D343DC22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193" y="3524250"/>
            <a:ext cx="6446520" cy="916940"/>
          </a:xfrm>
          <a:prstGeom prst="rect">
            <a:avLst/>
          </a:prstGeom>
        </p:spPr>
      </p:pic>
      <p:pic>
        <p:nvPicPr>
          <p:cNvPr id="8" name="Picture 7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846934C1-9136-EAEA-2D96-89D3F489725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307" r="3559" b="-503"/>
          <a:stretch>
            <a:fillRect/>
          </a:stretch>
        </p:blipFill>
        <p:spPr>
          <a:xfrm>
            <a:off x="824653" y="4447011"/>
            <a:ext cx="5758965" cy="2041574"/>
          </a:xfrm>
          <a:prstGeom prst="rect">
            <a:avLst/>
          </a:prstGeom>
        </p:spPr>
      </p:pic>
      <p:pic>
        <p:nvPicPr>
          <p:cNvPr id="10" name="Picture 9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9C98E0D1-A397-BCC0-710D-AC1BD714198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-350" b="5600"/>
          <a:stretch>
            <a:fillRect/>
          </a:stretch>
        </p:blipFill>
        <p:spPr>
          <a:xfrm>
            <a:off x="6786245" y="4575175"/>
            <a:ext cx="4548476" cy="1202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28193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64CD4-681E-A034-7E4A-6FB9AF368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76F9C-EB7F-D7A8-4E7C-45BE95FE401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5337"/>
          </a:solidFill>
        </p:spPr>
        <p:txBody>
          <a:bodyPr/>
          <a:lstStyle/>
          <a:p>
            <a:pPr algn="ctr"/>
            <a:r>
              <a:rPr lang="en-US"/>
              <a:t> </a:t>
            </a:r>
            <a:r>
              <a:rPr lang="en-US" i="1">
                <a:solidFill>
                  <a:schemeClr val="bg1"/>
                </a:solidFill>
              </a:rPr>
              <a:t>What is new?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9AF70-41E4-94EF-FB88-998606ED3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040" y="1724025"/>
            <a:ext cx="10515600" cy="4767898"/>
          </a:xfrm>
          <a:solidFill>
            <a:srgbClr val="CFE3DC"/>
          </a:solidFill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Mathematical Logic (Math161 exam 2024)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Graph Theory (Math161 exam 2024)</a:t>
            </a:r>
          </a:p>
          <a:p>
            <a:r>
              <a:rPr lang="en-US"/>
              <a:t>Matrices (Math 151 exam 2024) 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7" name="Picture 6" descr="A text on a white background&#10;&#10;AI-generated content may be incorrect.">
            <a:extLst>
              <a:ext uri="{FF2B5EF4-FFF2-40B4-BE49-F238E27FC236}">
                <a16:creationId xmlns:a16="http://schemas.microsoft.com/office/drawing/2014/main" id="{396A2A16-A8BE-2287-0685-351CC235A9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388" y="2132012"/>
            <a:ext cx="5056505" cy="1618615"/>
          </a:xfrm>
          <a:prstGeom prst="rect">
            <a:avLst/>
          </a:prstGeom>
        </p:spPr>
      </p:pic>
      <p:pic>
        <p:nvPicPr>
          <p:cNvPr id="8" name="Picture 7" descr="A diagram of a hexagon with black lines and dots&#10;&#10;AI-generated content may be incorrect.">
            <a:extLst>
              <a:ext uri="{FF2B5EF4-FFF2-40B4-BE49-F238E27FC236}">
                <a16:creationId xmlns:a16="http://schemas.microsoft.com/office/drawing/2014/main" id="{728CB206-84F8-93BE-DFAA-871F426EDC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5757" y="2981325"/>
            <a:ext cx="4571365" cy="3496310"/>
          </a:xfrm>
          <a:prstGeom prst="rect">
            <a:avLst/>
          </a:prstGeom>
        </p:spPr>
      </p:pic>
      <p:pic>
        <p:nvPicPr>
          <p:cNvPr id="9" name="Picture 8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1813FB71-AAEC-B095-FA29-497ABD9C868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-1065" r="253" b="45555"/>
          <a:stretch>
            <a:fillRect/>
          </a:stretch>
        </p:blipFill>
        <p:spPr>
          <a:xfrm>
            <a:off x="941388" y="4805363"/>
            <a:ext cx="5041200" cy="1488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79116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915A5-32D3-A422-67D7-C38883BA9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19D93-9EEF-20FE-488A-868DF21EF7E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5337"/>
          </a:solidFill>
        </p:spPr>
        <p:txBody>
          <a:bodyPr/>
          <a:lstStyle/>
          <a:p>
            <a:pPr algn="ctr"/>
            <a:r>
              <a:rPr lang="en-US"/>
              <a:t> </a:t>
            </a:r>
            <a:r>
              <a:rPr lang="en-US" i="1">
                <a:solidFill>
                  <a:schemeClr val="bg1"/>
                </a:solidFill>
              </a:rPr>
              <a:t>What is new?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67430-B6C0-8901-3A78-B466EAD41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040" y="1724025"/>
            <a:ext cx="10515600" cy="4767898"/>
          </a:xfrm>
          <a:solidFill>
            <a:srgbClr val="CFE3DC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Enumeration (Math 161, exam 2025)</a:t>
            </a:r>
            <a:endParaRPr lang="en-US"/>
          </a:p>
          <a:p>
            <a:pPr marL="0" indent="0">
              <a:buNone/>
            </a:pPr>
            <a:endParaRPr lang="en-US"/>
          </a:p>
          <a:p>
            <a:endParaRPr lang="en-US"/>
          </a:p>
          <a:p>
            <a:endParaRPr lang="en-US"/>
          </a:p>
          <a:p>
            <a:endParaRPr lang="en-US" dirty="0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F9361A-A1F9-BCC8-1192-9BBE81111D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6283" y="1721224"/>
            <a:ext cx="4734776" cy="4643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7221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35F16-A403-9FFE-1E8D-12E07A7E350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5337"/>
          </a:solidFill>
          <a:ln>
            <a:solidFill>
              <a:srgbClr val="4472C4"/>
            </a:solidFill>
          </a:ln>
        </p:spPr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Setup</a:t>
            </a:r>
            <a:r>
              <a:rPr lang="en-US"/>
              <a:t>   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D76D1-562B-1B36-8D83-1A500860FB2D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CFE3DC"/>
          </a:solidFill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/>
              <a:t>The workshop today is about positively exploring the differences between mathematical topics at secondary school and those taught at university.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On the following slides, we collected some problems students might see at uni.</a:t>
            </a:r>
          </a:p>
          <a:p>
            <a:pPr marL="0" indent="0">
              <a:buNone/>
            </a:pPr>
            <a:r>
              <a:rPr lang="en-US"/>
              <a:t>For topics taught in NCEA, similar questions hopefully help us find similarities and differences.</a:t>
            </a:r>
          </a:p>
          <a:p>
            <a:pPr marL="0" indent="0">
              <a:buNone/>
            </a:pPr>
            <a:r>
              <a:rPr lang="en-US"/>
              <a:t>For new topics, we'll explore what experience students bring from NCEA to Uni. </a:t>
            </a:r>
          </a:p>
        </p:txBody>
      </p:sp>
    </p:spTree>
    <p:extLst>
      <p:ext uri="{BB962C8B-B14F-4D97-AF65-F5344CB8AC3E}">
        <p14:creationId xmlns:p14="http://schemas.microsoft.com/office/powerpoint/2010/main" val="3356120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B2B34-7AD3-8689-47C7-EF8232825F3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5337"/>
          </a:solidFill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Roots of complex numbers</a:t>
            </a:r>
            <a:r>
              <a:rPr lang="en-US"/>
              <a:t> 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6ACCB3-DC2A-E880-4389-6CF84D07D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495280" cy="4351338"/>
          </a:xfrm>
          <a:solidFill>
            <a:srgbClr val="CFE3DC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University : Math 151, mid-course test 2025.</a:t>
            </a:r>
          </a:p>
          <a:p>
            <a:pPr marL="0" indent="0">
              <a:buNone/>
            </a:pPr>
            <a:endParaRPr lang="en-US">
              <a:latin typeface="Aptos"/>
              <a:cs typeface="Segoe UI"/>
            </a:endParaRP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NCEA : Complex numbers and Algebra standard, 2025 exam.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pic>
        <p:nvPicPr>
          <p:cNvPr id="8" name="Picture 7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A18F97C6-04A5-69EA-181F-C90D8B40B7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-223" t="5714" r="1317" b="-8571"/>
          <a:stretch>
            <a:fillRect/>
          </a:stretch>
        </p:blipFill>
        <p:spPr>
          <a:xfrm>
            <a:off x="938848" y="4199573"/>
            <a:ext cx="9015701" cy="734782"/>
          </a:xfrm>
          <a:prstGeom prst="rect">
            <a:avLst/>
          </a:prstGeom>
        </p:spPr>
      </p:pic>
      <p:pic>
        <p:nvPicPr>
          <p:cNvPr id="9" name="Picture 8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AAD455C9-0653-BA5C-71C4-0C496F121DB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218" t="-2000" r="-644" b="6000"/>
          <a:stretch>
            <a:fillRect/>
          </a:stretch>
        </p:blipFill>
        <p:spPr>
          <a:xfrm>
            <a:off x="940752" y="2638108"/>
            <a:ext cx="9119913" cy="484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84619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B51FD-6F4A-6773-05DD-6AA61BC8EFA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5337"/>
          </a:solidFill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Integration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491A59-2145-F293-18E0-5859A516D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360" y="1825625"/>
            <a:ext cx="10515600" cy="4899978"/>
          </a:xfrm>
          <a:solidFill>
            <a:srgbClr val="CFE3DC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University : Math 142, final exam 2024.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NCEA : Integration standard 2024 exam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pic>
        <p:nvPicPr>
          <p:cNvPr id="6" name="Picture 5" descr="A math equation with black text&#10;&#10;AI-generated content may be incorrect.">
            <a:extLst>
              <a:ext uri="{FF2B5EF4-FFF2-40B4-BE49-F238E27FC236}">
                <a16:creationId xmlns:a16="http://schemas.microsoft.com/office/drawing/2014/main" id="{9C76A81E-7431-4AAC-18FF-31BD464340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360" y="2350452"/>
            <a:ext cx="8483600" cy="1801495"/>
          </a:xfrm>
          <a:prstGeom prst="rect">
            <a:avLst/>
          </a:prstGeom>
        </p:spPr>
      </p:pic>
      <p:pic>
        <p:nvPicPr>
          <p:cNvPr id="7" name="Picture 6" descr="A math equation with black text&#10;&#10;AI-generated content may be incorrect.">
            <a:extLst>
              <a:ext uri="{FF2B5EF4-FFF2-40B4-BE49-F238E27FC236}">
                <a16:creationId xmlns:a16="http://schemas.microsoft.com/office/drawing/2014/main" id="{88E0BD40-1407-9318-416B-2C98239264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4090" y="4792980"/>
            <a:ext cx="8608060" cy="18034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F46D8FA-2816-DCE1-AC48-CCEF49377671}"/>
              </a:ext>
            </a:extLst>
          </p:cNvPr>
          <p:cNvSpPr/>
          <p:nvPr/>
        </p:nvSpPr>
        <p:spPr>
          <a:xfrm>
            <a:off x="4608783" y="5453479"/>
            <a:ext cx="311204" cy="35566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57110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2DB93-91C1-CF92-9B52-E169AF559DC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5337"/>
          </a:solidFill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Limits</a:t>
            </a:r>
            <a:r>
              <a:rPr lang="en-US"/>
              <a:t> 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D1A5E-4364-7310-7E70-C1B292217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7898"/>
          </a:xfrm>
          <a:solidFill>
            <a:srgbClr val="CFE3DC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University : Math 141 2025 exam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NCEA : Differentiation 2025 exam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pic>
        <p:nvPicPr>
          <p:cNvPr id="5" name="Picture 4" descr="A graph of a function&#10;&#10;AI-generated content may be incorrect.">
            <a:extLst>
              <a:ext uri="{FF2B5EF4-FFF2-40B4-BE49-F238E27FC236}">
                <a16:creationId xmlns:a16="http://schemas.microsoft.com/office/drawing/2014/main" id="{107DF200-651A-3C24-F20E-24F313C520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4216" y="3429000"/>
            <a:ext cx="4870207" cy="3081867"/>
          </a:xfrm>
          <a:prstGeom prst="rect">
            <a:avLst/>
          </a:prstGeom>
        </p:spPr>
      </p:pic>
      <p:pic>
        <p:nvPicPr>
          <p:cNvPr id="6" name="Picture 5" descr="A math equation with numbers and symbols&#10;&#10;AI-generated content may be incorrect.">
            <a:extLst>
              <a:ext uri="{FF2B5EF4-FFF2-40B4-BE49-F238E27FC236}">
                <a16:creationId xmlns:a16="http://schemas.microsoft.com/office/drawing/2014/main" id="{D6157582-67C7-4960-E844-22D9167009B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-314" t="12245" r="334" b="1020"/>
          <a:stretch>
            <a:fillRect/>
          </a:stretch>
        </p:blipFill>
        <p:spPr>
          <a:xfrm>
            <a:off x="6096000" y="2080260"/>
            <a:ext cx="3028320" cy="85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57207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47F33D-9A6E-E7EE-E250-FF21BC8FC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9CF5D-5652-523D-B1A9-8A488B513CD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5337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Binomial 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DB8B1-E440-18B0-5ABE-53A865D42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7898"/>
          </a:xfrm>
          <a:solidFill>
            <a:srgbClr val="CFE3DC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University : Math 177 2024 exam </a:t>
            </a:r>
            <a:endParaRPr lang="en-US">
              <a:latin typeface="Aptos"/>
              <a:ea typeface="Calibri"/>
              <a:cs typeface="Calibri"/>
            </a:endParaRP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dirty="0"/>
              <a:t>NCEA : Probability Distributions</a:t>
            </a:r>
          </a:p>
          <a:p>
            <a:pPr marL="0" indent="0">
              <a:buNone/>
            </a:pPr>
            <a:r>
              <a:rPr lang="en-US" dirty="0"/>
              <a:t>                2025 exam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pic>
        <p:nvPicPr>
          <p:cNvPr id="4" name="Picture 3" descr="A white paper with black text&#10;&#10;AI-generated content may be incorrect.">
            <a:extLst>
              <a:ext uri="{FF2B5EF4-FFF2-40B4-BE49-F238E27FC236}">
                <a16:creationId xmlns:a16="http://schemas.microsoft.com/office/drawing/2014/main" id="{9294EA4A-25E4-48C1-D9C1-55D0F3E1E5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6132" y="1828800"/>
            <a:ext cx="3929789" cy="4766236"/>
          </a:xfrm>
          <a:prstGeom prst="rect">
            <a:avLst/>
          </a:prstGeom>
        </p:spPr>
      </p:pic>
      <p:pic>
        <p:nvPicPr>
          <p:cNvPr id="7" name="Picture 6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6B8A52B5-2084-CD1A-0324-FF2E3BECAE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2657226"/>
            <a:ext cx="5791200" cy="1771650"/>
          </a:xfrm>
          <a:prstGeom prst="rect">
            <a:avLst/>
          </a:prstGeom>
        </p:spPr>
      </p:pic>
      <p:sp>
        <p:nvSpPr>
          <p:cNvPr id="8" name="Arrow: Down 7">
            <a:extLst>
              <a:ext uri="{FF2B5EF4-FFF2-40B4-BE49-F238E27FC236}">
                <a16:creationId xmlns:a16="http://schemas.microsoft.com/office/drawing/2014/main" id="{5B83BAB7-802D-DADC-AD24-7E07FB623AE2}"/>
              </a:ext>
            </a:extLst>
          </p:cNvPr>
          <p:cNvSpPr/>
          <p:nvPr/>
        </p:nvSpPr>
        <p:spPr>
          <a:xfrm>
            <a:off x="5980710" y="1831591"/>
            <a:ext cx="470863" cy="69321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4A8271AB-1660-9382-BF80-FD0835E5A1BF}"/>
              </a:ext>
            </a:extLst>
          </p:cNvPr>
          <p:cNvSpPr/>
          <p:nvPr/>
        </p:nvSpPr>
        <p:spPr>
          <a:xfrm>
            <a:off x="3950020" y="5637279"/>
            <a:ext cx="3361440" cy="53626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8232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184918-38AC-08A3-C597-8461ECC2A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45A42-6DC4-49F2-2C3F-D4DD210A4BB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5337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New Stats: t-test</a:t>
            </a:r>
            <a:r>
              <a:rPr lang="en-US" dirty="0"/>
              <a:t> 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CE431-17FA-2356-53FA-21D0C34C8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7898"/>
          </a:xfrm>
          <a:solidFill>
            <a:srgbClr val="CFE3DC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University : Stat 193 2025T2 exam</a:t>
            </a:r>
          </a:p>
          <a:p>
            <a:pPr marL="0" indent="0">
              <a:buNone/>
            </a:pPr>
            <a:r>
              <a:rPr lang="en-US" dirty="0"/>
              <a:t> (Q4).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Continued on following slides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pic>
        <p:nvPicPr>
          <p:cNvPr id="4" name="Picture 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6E3A5F54-54B7-21C1-0819-43B21FE307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2638" y="92449"/>
            <a:ext cx="5295900" cy="676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732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3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C3882F1-D31B-EEDF-67DA-BCF8B9A04E6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097883" y="851958"/>
            <a:ext cx="5785316" cy="5018087"/>
          </a:xfrm>
          <a:prstGeom prst="rect">
            <a:avLst/>
          </a:prstGeom>
        </p:spPr>
      </p:pic>
      <p:pic>
        <p:nvPicPr>
          <p:cNvPr id="6" name="Picture 5" descr="A screenshot of a test&#10;&#10;AI-generated content may be incorrect.">
            <a:extLst>
              <a:ext uri="{FF2B5EF4-FFF2-40B4-BE49-F238E27FC236}">
                <a16:creationId xmlns:a16="http://schemas.microsoft.com/office/drawing/2014/main" id="{345A1D4C-A391-B0AB-622C-EB2EE09CEC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825" y="87842"/>
            <a:ext cx="5266266" cy="6766983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9BC6FAB-3C7F-D626-1B86-C43CDA18E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17565" y="2710"/>
            <a:ext cx="2672576" cy="665783"/>
          </a:xfrm>
          <a:solidFill>
            <a:srgbClr val="005337"/>
          </a:solidFill>
        </p:spPr>
        <p:txBody>
          <a:bodyPr>
            <a:normAutofit fontScale="90000"/>
          </a:bodyPr>
          <a:lstStyle/>
          <a:p>
            <a:r>
              <a:rPr lang="en-US" sz="2700">
                <a:solidFill>
                  <a:schemeClr val="bg1"/>
                </a:solidFill>
              </a:rPr>
              <a:t>Stat 193 – 2025 T2</a:t>
            </a:r>
            <a:r>
              <a:rPr lang="en-US"/>
              <a:t> </a:t>
            </a:r>
          </a:p>
        </p:txBody>
      </p:sp>
    </p:spTree>
    <p:extLst>
      <p:ext uri="{BB962C8B-B14F-4D97-AF65-F5344CB8AC3E}">
        <p14:creationId xmlns:p14="http://schemas.microsoft.com/office/powerpoint/2010/main" val="1752656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4A20F0-9D1C-4D2B-7C59-D2AF03611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85530-3991-2076-8115-53EEB784433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5337"/>
          </a:solidFill>
        </p:spPr>
        <p:txBody>
          <a:bodyPr/>
          <a:lstStyle/>
          <a:p>
            <a:r>
              <a:rPr lang="en-US"/>
              <a:t> </a:t>
            </a:r>
            <a:r>
              <a:rPr lang="en-US" i="1">
                <a:solidFill>
                  <a:schemeClr val="bg1"/>
                </a:solidFill>
              </a:rPr>
              <a:t>Where Statistics and Calculus Meet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9AD2B-B7AE-ECA4-B4A3-580AE9ADF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040" y="1724025"/>
            <a:ext cx="10515600" cy="4767898"/>
          </a:xfrm>
          <a:solidFill>
            <a:srgbClr val="CFE3DC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University : Math 177 2025 exam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pic>
        <p:nvPicPr>
          <p:cNvPr id="4" name="Picture 3" descr="A math equations with numbers and symbols&#10;&#10;AI-generated content may be incorrect.">
            <a:extLst>
              <a:ext uri="{FF2B5EF4-FFF2-40B4-BE49-F238E27FC236}">
                <a16:creationId xmlns:a16="http://schemas.microsoft.com/office/drawing/2014/main" id="{27C6F8E7-8E61-5D8D-43B5-FF12635BAE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70" r="14701" b="-457"/>
          <a:stretch>
            <a:fillRect/>
          </a:stretch>
        </p:blipFill>
        <p:spPr>
          <a:xfrm>
            <a:off x="929640" y="2319833"/>
            <a:ext cx="5067522" cy="223966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F6E94EC-EA6F-3637-0147-5A4B4E8F33C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248" b="289"/>
          <a:stretch>
            <a:fillRect/>
          </a:stretch>
        </p:blipFill>
        <p:spPr>
          <a:xfrm>
            <a:off x="5365031" y="3595959"/>
            <a:ext cx="5909901" cy="283150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C976C00-3C60-46D3-2212-1D32E005D205}"/>
              </a:ext>
            </a:extLst>
          </p:cNvPr>
          <p:cNvSpPr txBox="1"/>
          <p:nvPr/>
        </p:nvSpPr>
        <p:spPr>
          <a:xfrm>
            <a:off x="6918960" y="1960879"/>
            <a:ext cx="4226560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i="1"/>
              <a:t>This is a course that draws from Statistics, Probability and Calculus. It teaches the calculus behind probability distributions. Examples of this can be seen in the displayed questions </a:t>
            </a:r>
          </a:p>
        </p:txBody>
      </p:sp>
    </p:spTree>
    <p:extLst>
      <p:ext uri="{BB962C8B-B14F-4D97-AF65-F5344CB8AC3E}">
        <p14:creationId xmlns:p14="http://schemas.microsoft.com/office/powerpoint/2010/main" val="2506830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Crash course in first year Maths and Stats</vt:lpstr>
      <vt:lpstr>Setup   </vt:lpstr>
      <vt:lpstr>Roots of complex numbers </vt:lpstr>
      <vt:lpstr>Integration</vt:lpstr>
      <vt:lpstr>Limits </vt:lpstr>
      <vt:lpstr>Binomial distribution</vt:lpstr>
      <vt:lpstr>New Stats: t-test </vt:lpstr>
      <vt:lpstr>Stat 193 – 2025 T2 </vt:lpstr>
      <vt:lpstr> Where Statistics and Calculus Meet</vt:lpstr>
      <vt:lpstr> Application: Engineering Mathematics </vt:lpstr>
      <vt:lpstr> What is new?</vt:lpstr>
      <vt:lpstr> What is new?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67</cp:revision>
  <dcterms:created xsi:type="dcterms:W3CDTF">2025-11-19T23:15:22Z</dcterms:created>
  <dcterms:modified xsi:type="dcterms:W3CDTF">2025-11-30T21:53:03Z</dcterms:modified>
</cp:coreProperties>
</file>