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330" r:id="rId4"/>
    <p:sldId id="331" r:id="rId5"/>
    <p:sldId id="332" r:id="rId6"/>
    <p:sldId id="333" r:id="rId7"/>
    <p:sldId id="334" r:id="rId8"/>
    <p:sldId id="335" r:id="rId9"/>
    <p:sldId id="268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BDC9"/>
    <a:srgbClr val="80979D"/>
    <a:srgbClr val="DBE1E2"/>
    <a:srgbClr val="2871B8"/>
    <a:srgbClr val="9ABCDE"/>
    <a:srgbClr val="1075BB"/>
    <a:srgbClr val="628790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5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2141DE-A3D7-4F0D-A1A3-5E73E577C09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932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7145D1-3626-4A5D-BB60-D4A7C9FC4C7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347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3452-FC4D-4D31-943A-FF14CA8623A0}" type="slidenum">
              <a:rPr lang="en-AU"/>
              <a:pPr/>
              <a:t>1</a:t>
            </a:fld>
            <a:endParaRPr lang="en-A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title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47950"/>
            <a:ext cx="7696200" cy="131445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 smtClean="0"/>
              <a:t>Click to edit Master</a:t>
            </a:r>
            <a:br>
              <a:rPr lang="en-US" noProof="0" smtClean="0"/>
            </a:br>
            <a:r>
              <a:rPr lang="en-US" noProof="0" smtClean="0"/>
              <a:t>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172200"/>
            <a:ext cx="2743200" cy="304800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rgbClr val="24617E"/>
                </a:solidFill>
              </a:defRPr>
            </a:lvl1pPr>
          </a:lstStyle>
          <a:p>
            <a:pPr lvl="0"/>
            <a:r>
              <a:rPr lang="en-US" noProof="0" smtClean="0"/>
              <a:t>Speaker Name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278730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172020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55838"/>
            <a:ext cx="403860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55838"/>
            <a:ext cx="403860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2864451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55838"/>
            <a:ext cx="403860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55838"/>
            <a:ext cx="4038600" cy="195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65625"/>
            <a:ext cx="4038600" cy="195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128943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236170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379689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55838"/>
            <a:ext cx="4038600" cy="4068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55838"/>
            <a:ext cx="4038600" cy="4068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353598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151199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26566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232024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217500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State of the Art Optimisation</a:t>
            </a:r>
          </a:p>
        </p:txBody>
      </p:sp>
    </p:spTree>
    <p:extLst>
      <p:ext uri="{BB962C8B-B14F-4D97-AF65-F5344CB8AC3E}">
        <p14:creationId xmlns:p14="http://schemas.microsoft.com/office/powerpoint/2010/main" val="372392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masterBackgroun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55838"/>
            <a:ext cx="8229600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228600" y="6400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381000" y="6477000"/>
            <a:ext cx="137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folHlink"/>
                </a:solidFill>
                <a:latin typeface="Myriad Pro" pitchFamily="34" charset="0"/>
                <a:cs typeface="Arial" charset="0"/>
              </a:rPr>
              <a:t>© Taylor Fry Pty Ltd</a:t>
            </a: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8458200" y="6400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C637B84-D8A9-4D09-91D0-AB55BB7B0967}" type="slidenum">
              <a:rPr lang="en-AU" sz="1200">
                <a:solidFill>
                  <a:schemeClr val="folHlink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AU" sz="1200">
              <a:solidFill>
                <a:schemeClr val="folHlink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05400" y="533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628790"/>
                </a:solidFill>
                <a:latin typeface="+mn-lt"/>
              </a:defRPr>
            </a:lvl1pPr>
          </a:lstStyle>
          <a:p>
            <a:r>
              <a:rPr lang="en-US"/>
              <a:t>State of the Art Optimisation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100">
          <a:solidFill>
            <a:srgbClr val="2B5F7C"/>
          </a:solidFill>
          <a:latin typeface="Myriad Pro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075BB"/>
        </a:buClr>
        <a:buSzPct val="14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075BB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4617E"/>
        </a:buClr>
        <a:buSzPct val="14000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4617E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Price optimisation for personal lines insurance</a:t>
            </a: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6324600"/>
            <a:ext cx="2743200" cy="304800"/>
          </a:xfrm>
        </p:spPr>
        <p:txBody>
          <a:bodyPr/>
          <a:lstStyle/>
          <a:p>
            <a:r>
              <a:rPr lang="en-US" dirty="0" smtClean="0"/>
              <a:t>26 June 2013</a:t>
            </a:r>
            <a:endParaRPr lang="en-A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05200" y="4191000"/>
            <a:ext cx="213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700" dirty="0" smtClean="0">
                <a:solidFill>
                  <a:srgbClr val="628790"/>
                </a:solidFill>
                <a:latin typeface="Myriad Pro" pitchFamily="34" charset="0"/>
              </a:rPr>
              <a:t>Richard Brookes</a:t>
            </a:r>
            <a:endParaRPr lang="en-US" sz="1700" dirty="0">
              <a:solidFill>
                <a:srgbClr val="628790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Basic </a:t>
            </a:r>
            <a:r>
              <a:rPr lang="en-AU" dirty="0" smtClean="0"/>
              <a:t>principle</a:t>
            </a: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AU" sz="1600" dirty="0" smtClean="0"/>
              <a:t>How do we calculate profit?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Conventional solution is as a constant proportion of cost (profit margin), but</a:t>
            </a:r>
          </a:p>
          <a:p>
            <a:pPr lvl="1"/>
            <a:endParaRPr lang="en-US" sz="1400" dirty="0" smtClean="0"/>
          </a:p>
          <a:p>
            <a:pPr lvl="1"/>
            <a:r>
              <a:rPr lang="en-AU" sz="1400" dirty="0" smtClean="0"/>
              <a:t>By </a:t>
            </a:r>
            <a:r>
              <a:rPr lang="en-AU" sz="1400" dirty="0"/>
              <a:t>varying the </a:t>
            </a:r>
            <a:r>
              <a:rPr lang="en-AU" sz="1400" dirty="0" smtClean="0"/>
              <a:t>profit margin </a:t>
            </a:r>
            <a:r>
              <a:rPr lang="en-AU" sz="1400" dirty="0"/>
              <a:t>for different customer segments we can take advantage of how they react to different price levels/changes</a:t>
            </a:r>
          </a:p>
          <a:p>
            <a:endParaRPr lang="en-AU" sz="1600" dirty="0"/>
          </a:p>
          <a:p>
            <a:pPr lvl="1"/>
            <a:r>
              <a:rPr lang="en-AU" sz="1400" dirty="0" smtClean="0"/>
              <a:t>This can improve the average profit margin by around 3% of cost whilst </a:t>
            </a:r>
            <a:r>
              <a:rPr lang="en-AU" sz="1400" dirty="0"/>
              <a:t>retaining the same business volume </a:t>
            </a:r>
          </a:p>
          <a:p>
            <a:endParaRPr lang="en-AU" sz="1600" dirty="0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181600" y="3200399"/>
            <a:ext cx="3086100" cy="2133600"/>
          </a:xfrm>
          <a:prstGeom prst="rect">
            <a:avLst/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Cost</a:t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(risk, expenses </a:t>
            </a:r>
            <a:r>
              <a:rPr lang="en-US" sz="1600" dirty="0" err="1" smtClean="0">
                <a:solidFill>
                  <a:srgbClr val="FFFFFF"/>
                </a:solidFill>
              </a:rPr>
              <a:t>etc</a:t>
            </a:r>
            <a:r>
              <a:rPr lang="en-US" sz="1600" dirty="0" smtClean="0">
                <a:solidFill>
                  <a:srgbClr val="FFFFFF"/>
                </a:solidFill>
              </a:rPr>
              <a:t>)</a:t>
            </a:r>
            <a:endParaRPr lang="en-US" sz="1600" dirty="0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5181600" y="2514600"/>
            <a:ext cx="3086100" cy="685800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/>
            <a:r>
              <a:rPr lang="en-US" sz="2000" dirty="0" smtClean="0"/>
              <a:t>Profit</a:t>
            </a:r>
            <a:endParaRPr lang="en-US" sz="2000" dirty="0"/>
          </a:p>
        </p:txBody>
      </p:sp>
      <p:sp>
        <p:nvSpPr>
          <p:cNvPr id="18" name="AutoShape 45"/>
          <p:cNvSpPr>
            <a:spLocks/>
          </p:cNvSpPr>
          <p:nvPr/>
        </p:nvSpPr>
        <p:spPr bwMode="auto">
          <a:xfrm>
            <a:off x="8267700" y="2514600"/>
            <a:ext cx="228600" cy="685800"/>
          </a:xfrm>
          <a:prstGeom prst="rightBrace">
            <a:avLst>
              <a:gd name="adj1" fmla="val 6180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8528447" y="2438400"/>
            <a:ext cx="615553" cy="8382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400" dirty="0" smtClean="0"/>
              <a:t>X% of cost</a:t>
            </a: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Optimisation</a:t>
            </a:r>
            <a:r>
              <a:rPr lang="en-US" dirty="0" smtClean="0"/>
              <a:t> set-up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Maximise</a:t>
            </a:r>
            <a:endParaRPr lang="en-US" dirty="0" smtClean="0"/>
          </a:p>
          <a:p>
            <a:pPr lvl="1"/>
            <a:r>
              <a:rPr lang="en-US" dirty="0" smtClean="0"/>
              <a:t> Average profit margin</a:t>
            </a:r>
          </a:p>
          <a:p>
            <a:pPr lvl="1"/>
            <a:endParaRPr lang="en-US" sz="1000" dirty="0"/>
          </a:p>
          <a:p>
            <a:r>
              <a:rPr lang="en-US" dirty="0" smtClean="0"/>
              <a:t>By varying</a:t>
            </a:r>
          </a:p>
          <a:p>
            <a:pPr lvl="1"/>
            <a:r>
              <a:rPr lang="en-US" dirty="0" smtClean="0"/>
              <a:t>Individual policy premiums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Subject to</a:t>
            </a:r>
          </a:p>
          <a:p>
            <a:pPr lvl="1"/>
            <a:r>
              <a:rPr lang="en-US" dirty="0" smtClean="0"/>
              <a:t>A global constraint of the number of policies in force, and</a:t>
            </a:r>
          </a:p>
          <a:p>
            <a:pPr lvl="1"/>
            <a:r>
              <a:rPr lang="en-US" dirty="0" smtClean="0"/>
              <a:t>Individual profit margin constraints for each policy, say the interval [-$50, $50] around a “technical” profit margin</a:t>
            </a:r>
          </a:p>
          <a:p>
            <a:pPr lvl="1"/>
            <a:endParaRPr lang="en-US" dirty="0"/>
          </a:p>
          <a:p>
            <a:r>
              <a:rPr lang="en-US" dirty="0" smtClean="0"/>
              <a:t>To do this we need a relationship between policy price and the number of risks in force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9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Demand model</a:t>
            </a: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AU" sz="1600" dirty="0" smtClean="0"/>
              <a:t>Logistic regression model of renewal rate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Policy characteristics just before renewal notice is sent out</a:t>
            </a:r>
          </a:p>
          <a:p>
            <a:pPr lvl="2"/>
            <a:r>
              <a:rPr lang="en-US" sz="1400" dirty="0" smtClean="0"/>
              <a:t>Tenure, socio-demographic information</a:t>
            </a:r>
          </a:p>
          <a:p>
            <a:pPr lvl="2"/>
            <a:r>
              <a:rPr lang="en-US" sz="1400" dirty="0" err="1" smtClean="0"/>
              <a:t>Behavioural</a:t>
            </a:r>
            <a:r>
              <a:rPr lang="en-US" sz="1400" dirty="0" smtClean="0"/>
              <a:t> indicators</a:t>
            </a:r>
          </a:p>
          <a:p>
            <a:pPr lvl="1"/>
            <a:endParaRPr lang="en-US" sz="1400" dirty="0" smtClean="0"/>
          </a:p>
          <a:p>
            <a:pPr lvl="1"/>
            <a:r>
              <a:rPr lang="en-AU" sz="1400" dirty="0" smtClean="0"/>
              <a:t>Premium related predictors</a:t>
            </a:r>
            <a:endParaRPr lang="en-AU" sz="1400" dirty="0"/>
          </a:p>
          <a:p>
            <a:pPr lvl="2"/>
            <a:r>
              <a:rPr lang="en-US" sz="1400" dirty="0" smtClean="0"/>
              <a:t>Premium increase since last renewal</a:t>
            </a:r>
          </a:p>
          <a:p>
            <a:pPr lvl="2"/>
            <a:r>
              <a:rPr lang="en-US" sz="1400" dirty="0" smtClean="0"/>
              <a:t>Premium in relation to competitor </a:t>
            </a:r>
            <a:r>
              <a:rPr lang="en-US" sz="1400" dirty="0" err="1" smtClean="0"/>
              <a:t>premia</a:t>
            </a:r>
            <a:endParaRPr lang="en-AU" sz="1400" dirty="0"/>
          </a:p>
          <a:p>
            <a:pPr lvl="1"/>
            <a:endParaRPr lang="en-AU" sz="1400" dirty="0"/>
          </a:p>
          <a:p>
            <a:endParaRPr lang="en-AU" sz="16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92375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9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demand curves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620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 smtClean="0"/>
              <a:t>Combine the objective function, constraints, demand model and an </a:t>
            </a:r>
            <a:r>
              <a:rPr lang="en-US" dirty="0" err="1" smtClean="0"/>
              <a:t>optimisation</a:t>
            </a:r>
            <a:r>
              <a:rPr lang="en-US" dirty="0" smtClean="0"/>
              <a:t> algorithm</a:t>
            </a:r>
            <a:endParaRPr lang="en-A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7467600" cy="365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0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results</a:t>
            </a:r>
            <a:endParaRPr lang="en-A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52650"/>
            <a:ext cx="62674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1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price adjustments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457200"/>
          </a:xfrm>
        </p:spPr>
        <p:txBody>
          <a:bodyPr/>
          <a:lstStyle/>
          <a:p>
            <a:r>
              <a:rPr lang="en-US" dirty="0" smtClean="0"/>
              <a:t>Caution required - this can lead to a deterioration in the portfolio over time</a:t>
            </a:r>
            <a:endParaRPr lang="en-A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02" y="2000250"/>
            <a:ext cx="62674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7543800" y="2438400"/>
            <a:ext cx="1447800" cy="457200"/>
          </a:xfrm>
          <a:prstGeom prst="wedgeRoundRectCallout">
            <a:avLst>
              <a:gd name="adj1" fmla="val -57675"/>
              <a:gd name="adj2" fmla="val 847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Tend to be less elastic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114800" y="3124200"/>
            <a:ext cx="1981200" cy="914400"/>
          </a:xfrm>
          <a:prstGeom prst="wedgeRoundRectCallout">
            <a:avLst>
              <a:gd name="adj1" fmla="val -10443"/>
              <a:gd name="adj2" fmla="val 880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These policies move to a competitor price or a point of slope change in the demand function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16200000">
            <a:off x="4495800" y="2590800"/>
            <a:ext cx="762000" cy="4419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ular Callout 8"/>
          <p:cNvSpPr/>
          <p:nvPr/>
        </p:nvSpPr>
        <p:spPr>
          <a:xfrm>
            <a:off x="2362200" y="3733800"/>
            <a:ext cx="1447800" cy="457200"/>
          </a:xfrm>
          <a:prstGeom prst="wedgeRoundRectCallout">
            <a:avLst>
              <a:gd name="adj1" fmla="val -43640"/>
              <a:gd name="adj2" fmla="val 1458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Tend to be more elastic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7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Optimisation</a:t>
            </a:r>
            <a:r>
              <a:rPr lang="en-US" dirty="0" smtClean="0"/>
              <a:t> cycle</a:t>
            </a:r>
            <a:endParaRPr lang="en-AU" dirty="0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059113" y="2362200"/>
            <a:ext cx="2590800" cy="1223963"/>
          </a:xfrm>
          <a:prstGeom prst="chevron">
            <a:avLst>
              <a:gd name="adj" fmla="val 52918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Demand</a:t>
            </a:r>
            <a:r>
              <a:rPr lang="en-AU" sz="1400" b="1" dirty="0">
                <a:solidFill>
                  <a:schemeClr val="bg1"/>
                </a:solidFill>
              </a:rPr>
              <a:t/>
            </a:r>
            <a:br>
              <a:rPr lang="en-AU" sz="1400" b="1" dirty="0">
                <a:solidFill>
                  <a:schemeClr val="bg1"/>
                </a:solidFill>
              </a:rPr>
            </a:br>
            <a:r>
              <a:rPr lang="en-AU" sz="1400" b="1" dirty="0" smtClean="0">
                <a:solidFill>
                  <a:schemeClr val="bg1"/>
                </a:solidFill>
              </a:rPr>
              <a:t>modelling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076825" y="2362200"/>
            <a:ext cx="2592388" cy="1223963"/>
          </a:xfrm>
          <a:prstGeom prst="chevron">
            <a:avLst>
              <a:gd name="adj" fmla="val 5295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Projection </a:t>
            </a:r>
            <a:r>
              <a:rPr lang="en-AU" sz="1400" b="1" dirty="0">
                <a:solidFill>
                  <a:schemeClr val="bg1"/>
                </a:solidFill>
              </a:rPr>
              <a:t>and</a:t>
            </a:r>
            <a:br>
              <a:rPr lang="en-AU" sz="1400" b="1" dirty="0">
                <a:solidFill>
                  <a:schemeClr val="bg1"/>
                </a:solidFill>
              </a:rPr>
            </a:br>
            <a:r>
              <a:rPr lang="en-AU" sz="1400" b="1" dirty="0" smtClean="0">
                <a:solidFill>
                  <a:schemeClr val="bg1"/>
                </a:solidFill>
              </a:rPr>
              <a:t>optimisation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044575" y="2362200"/>
            <a:ext cx="2590800" cy="1223963"/>
          </a:xfrm>
          <a:prstGeom prst="chevron">
            <a:avLst>
              <a:gd name="adj" fmla="val 52918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 </a:t>
            </a:r>
            <a:r>
              <a:rPr lang="en-AU" sz="1400" b="1" dirty="0" smtClean="0">
                <a:solidFill>
                  <a:schemeClr val="bg1"/>
                </a:solidFill>
              </a:rPr>
              <a:t>Data</a:t>
            </a:r>
            <a:r>
              <a:rPr lang="en-AU" sz="1400" b="1" dirty="0">
                <a:solidFill>
                  <a:schemeClr val="bg1"/>
                </a:solidFill>
              </a:rPr>
              <a:t/>
            </a:r>
            <a:br>
              <a:rPr lang="en-AU" sz="1400" b="1" dirty="0">
                <a:solidFill>
                  <a:schemeClr val="bg1"/>
                </a:solidFill>
              </a:rPr>
            </a:br>
            <a:r>
              <a:rPr lang="en-AU" sz="1400" b="1" dirty="0" smtClean="0">
                <a:solidFill>
                  <a:schemeClr val="bg1"/>
                </a:solidFill>
              </a:rPr>
              <a:t>collection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42988" y="3802063"/>
            <a:ext cx="1944687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 u="sng">
                <a:solidFill>
                  <a:srgbClr val="000000"/>
                </a:solidFill>
              </a:rPr>
              <a:t>Ongoing</a:t>
            </a:r>
            <a:r>
              <a:rPr lang="en-AU" sz="1200">
                <a:solidFill>
                  <a:srgbClr val="000000"/>
                </a:solidFill>
              </a:rPr>
              <a:t> data collection: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AU" sz="1200">
                <a:solidFill>
                  <a:srgbClr val="000000"/>
                </a:solidFill>
              </a:rPr>
              <a:t>  Renewal rates and</a:t>
            </a:r>
            <a:br>
              <a:rPr lang="en-AU" sz="1200">
                <a:solidFill>
                  <a:srgbClr val="000000"/>
                </a:solidFill>
              </a:rPr>
            </a:br>
            <a:r>
              <a:rPr lang="en-AU" sz="1200">
                <a:solidFill>
                  <a:srgbClr val="000000"/>
                </a:solidFill>
              </a:rPr>
              <a:t>   quote strike rates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AU" sz="1200">
                <a:solidFill>
                  <a:srgbClr val="000000"/>
                </a:solidFill>
              </a:rPr>
              <a:t>  Price flexing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AU" sz="1200">
                <a:solidFill>
                  <a:srgbClr val="000000"/>
                </a:solidFill>
              </a:rPr>
              <a:t>  Competitor rates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AU" sz="1200">
                <a:solidFill>
                  <a:srgbClr val="000000"/>
                </a:solidFill>
              </a:rPr>
              <a:t>  Customer</a:t>
            </a:r>
            <a:br>
              <a:rPr lang="en-AU" sz="1200">
                <a:solidFill>
                  <a:srgbClr val="000000"/>
                </a:solidFill>
              </a:rPr>
            </a:br>
            <a:r>
              <a:rPr lang="en-AU" sz="1200">
                <a:solidFill>
                  <a:srgbClr val="000000"/>
                </a:solidFill>
              </a:rPr>
              <a:t>   characteristics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132138" y="3802063"/>
            <a:ext cx="1944687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solidFill>
                  <a:srgbClr val="000000"/>
                </a:solidFill>
              </a:rPr>
              <a:t>Statistical models predicting how renewal and strike rates will change in response to price changes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148263" y="3802063"/>
            <a:ext cx="194468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 dirty="0">
                <a:solidFill>
                  <a:srgbClr val="000000"/>
                </a:solidFill>
              </a:rPr>
              <a:t>Projections of portfolio volume given price changes</a:t>
            </a:r>
          </a:p>
          <a:p>
            <a:pPr>
              <a:spcBef>
                <a:spcPct val="50000"/>
              </a:spcBef>
            </a:pPr>
            <a:r>
              <a:rPr lang="en-AU" sz="1200" dirty="0">
                <a:solidFill>
                  <a:srgbClr val="000000"/>
                </a:solidFill>
              </a:rPr>
              <a:t>Optimal price changes to maximise profit at given portfolio volumes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9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dirty="0" smtClean="0"/>
              <a:t>leading edge</a:t>
            </a:r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AU" sz="1400" dirty="0"/>
              <a:t>The </a:t>
            </a:r>
            <a:r>
              <a:rPr lang="en-AU" sz="1400" b="1" i="1" dirty="0">
                <a:solidFill>
                  <a:srgbClr val="FF4747"/>
                </a:solidFill>
              </a:rPr>
              <a:t>best basic optimisation</a:t>
            </a:r>
            <a:r>
              <a:rPr lang="en-AU" sz="1400" dirty="0"/>
              <a:t> </a:t>
            </a:r>
            <a:r>
              <a:rPr lang="en-AU" sz="1400" dirty="0" smtClean="0"/>
              <a:t>uses</a:t>
            </a:r>
          </a:p>
          <a:p>
            <a:pPr lvl="1"/>
            <a:r>
              <a:rPr lang="en-US" sz="1200" dirty="0" smtClean="0"/>
              <a:t>Price testing and/or competitor rate deconstructions</a:t>
            </a:r>
          </a:p>
          <a:p>
            <a:pPr lvl="1"/>
            <a:r>
              <a:rPr lang="en-US" sz="1200" dirty="0" smtClean="0"/>
              <a:t>Hold out segments to assess ongoing effectiveness</a:t>
            </a:r>
            <a:endParaRPr lang="en-AU" sz="1200" dirty="0"/>
          </a:p>
          <a:p>
            <a:pPr lvl="1"/>
            <a:r>
              <a:rPr lang="en-AU" sz="1200" dirty="0" smtClean="0"/>
              <a:t>Accurate</a:t>
            </a:r>
            <a:r>
              <a:rPr lang="en-AU" sz="1200" dirty="0"/>
              <a:t>, up to date demand and risk cost models</a:t>
            </a:r>
          </a:p>
          <a:p>
            <a:pPr lvl="2"/>
            <a:r>
              <a:rPr lang="en-AU" sz="1200" dirty="0"/>
              <a:t>Monitoring and recalibration of these models is important</a:t>
            </a:r>
          </a:p>
          <a:p>
            <a:pPr lvl="2"/>
            <a:r>
              <a:rPr lang="en-AU" sz="1200" dirty="0"/>
              <a:t>Demand models must address slope and level</a:t>
            </a:r>
          </a:p>
          <a:p>
            <a:endParaRPr lang="en-AU" sz="1400" dirty="0"/>
          </a:p>
          <a:p>
            <a:r>
              <a:rPr lang="en-AU" sz="1400" b="1" i="1" dirty="0">
                <a:solidFill>
                  <a:srgbClr val="FF4747"/>
                </a:solidFill>
              </a:rPr>
              <a:t>Leading edge optimisation</a:t>
            </a:r>
            <a:r>
              <a:rPr lang="en-AU" sz="1400" dirty="0"/>
              <a:t> </a:t>
            </a:r>
            <a:r>
              <a:rPr lang="en-AU" sz="1400" dirty="0" smtClean="0"/>
              <a:t>extends to:</a:t>
            </a:r>
            <a:endParaRPr lang="en-AU" sz="1400" dirty="0"/>
          </a:p>
          <a:p>
            <a:pPr lvl="1"/>
            <a:r>
              <a:rPr lang="en-US" sz="1200" dirty="0" smtClean="0"/>
              <a:t>Real time </a:t>
            </a:r>
            <a:r>
              <a:rPr lang="en-US" sz="1200" dirty="0" err="1" smtClean="0"/>
              <a:t>optimisation</a:t>
            </a:r>
            <a:r>
              <a:rPr lang="en-US" sz="1200" dirty="0" smtClean="0"/>
              <a:t> of new business quotes</a:t>
            </a:r>
            <a:endParaRPr lang="en-AU" sz="1200" dirty="0" smtClean="0"/>
          </a:p>
          <a:p>
            <a:pPr lvl="1"/>
            <a:r>
              <a:rPr lang="en-AU" sz="1200" dirty="0" smtClean="0"/>
              <a:t>Taking into account extra dimensions of behaviour (see diagram to the right)</a:t>
            </a:r>
            <a:endParaRPr lang="en-AU" sz="1200" dirty="0"/>
          </a:p>
          <a:p>
            <a:pPr lvl="1"/>
            <a:endParaRPr lang="en-AU" sz="1200" dirty="0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524500" y="5257800"/>
            <a:ext cx="2057400" cy="342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16200000">
            <a:off x="4324350" y="4057650"/>
            <a:ext cx="2057400" cy="342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 rot="-1258607">
            <a:off x="5524500" y="4572000"/>
            <a:ext cx="2057400" cy="342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315200" y="4800600"/>
            <a:ext cx="1752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200"/>
              <a:t>Optimisation taking into account each customer’s multiple product holdings</a:t>
            </a:r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896100" y="3581400"/>
            <a:ext cx="17907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200"/>
              <a:t>Optimisation taking into account of the multiple brands offered to each customer</a:t>
            </a:r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029200" y="2514600"/>
            <a:ext cx="18669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200"/>
              <a:t>Optimising over the full expected lifetime of each customer i.e. multi-year optimisation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533400"/>
            <a:ext cx="2895600" cy="476250"/>
          </a:xfrm>
        </p:spPr>
        <p:txBody>
          <a:bodyPr/>
          <a:lstStyle/>
          <a:p>
            <a:r>
              <a:rPr lang="en-US" dirty="0" smtClean="0"/>
              <a:t>Price </a:t>
            </a:r>
            <a:r>
              <a:rPr lang="en-US" dirty="0" err="1" smtClean="0"/>
              <a:t>optimisation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ylorFryTemplate">
  <a:themeElements>
    <a:clrScheme name="taylorFryTemplate 13">
      <a:dk1>
        <a:srgbClr val="000000"/>
      </a:dk1>
      <a:lt1>
        <a:srgbClr val="FFFFFF"/>
      </a:lt1>
      <a:dk2>
        <a:srgbClr val="2871B8"/>
      </a:dk2>
      <a:lt2>
        <a:srgbClr val="9ABCDE"/>
      </a:lt2>
      <a:accent1>
        <a:srgbClr val="DBE1E2"/>
      </a:accent1>
      <a:accent2>
        <a:srgbClr val="80979D"/>
      </a:accent2>
      <a:accent3>
        <a:srgbClr val="FFFFFF"/>
      </a:accent3>
      <a:accent4>
        <a:srgbClr val="000000"/>
      </a:accent4>
      <a:accent5>
        <a:srgbClr val="EAEEEE"/>
      </a:accent5>
      <a:accent6>
        <a:srgbClr val="73888E"/>
      </a:accent6>
      <a:hlink>
        <a:srgbClr val="A8BDC9"/>
      </a:hlink>
      <a:folHlink>
        <a:srgbClr val="2B5F7C"/>
      </a:folHlink>
    </a:clrScheme>
    <a:fontScheme name="taylorFryTemplate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aylorFry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ylorFry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ylorFry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ylorFry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ylorFry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ylorFry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ylorFry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ylorFry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ylorFry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ylorFry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ylorFry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ylorFry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ylorFryTemplate 13">
        <a:dk1>
          <a:srgbClr val="000000"/>
        </a:dk1>
        <a:lt1>
          <a:srgbClr val="FFFFFF"/>
        </a:lt1>
        <a:dk2>
          <a:srgbClr val="2871B8"/>
        </a:dk2>
        <a:lt2>
          <a:srgbClr val="9ABCDE"/>
        </a:lt2>
        <a:accent1>
          <a:srgbClr val="DBE1E2"/>
        </a:accent1>
        <a:accent2>
          <a:srgbClr val="80979D"/>
        </a:accent2>
        <a:accent3>
          <a:srgbClr val="FFFFFF"/>
        </a:accent3>
        <a:accent4>
          <a:srgbClr val="000000"/>
        </a:accent4>
        <a:accent5>
          <a:srgbClr val="EAEEEE"/>
        </a:accent5>
        <a:accent6>
          <a:srgbClr val="73888E"/>
        </a:accent6>
        <a:hlink>
          <a:srgbClr val="A8BDC9"/>
        </a:hlink>
        <a:folHlink>
          <a:srgbClr val="2B5F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taylorFryTemplate</Template>
  <TotalTime>1320</TotalTime>
  <Words>417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taylorFryTemplate</vt:lpstr>
      <vt:lpstr>Price optimisation for personal lines insurance</vt:lpstr>
      <vt:lpstr>Basic principle</vt:lpstr>
      <vt:lpstr>Optimisation set-up</vt:lpstr>
      <vt:lpstr>Demand model</vt:lpstr>
      <vt:lpstr>Individual demand curves</vt:lpstr>
      <vt:lpstr>Portfolio results</vt:lpstr>
      <vt:lpstr>Distribution of price adjustments</vt:lpstr>
      <vt:lpstr>Optimisation cycle</vt:lpstr>
      <vt:lpstr>The leading edge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hendrix</dc:creator>
  <cp:lastModifiedBy>John Haywood</cp:lastModifiedBy>
  <cp:revision>47</cp:revision>
  <dcterms:created xsi:type="dcterms:W3CDTF">2009-05-17T13:25:17Z</dcterms:created>
  <dcterms:modified xsi:type="dcterms:W3CDTF">2013-06-25T03:56:09Z</dcterms:modified>
</cp:coreProperties>
</file>